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5"/>
  </p:sldMasterIdLst>
  <p:notesMasterIdLst>
    <p:notesMasterId r:id="rId45"/>
  </p:notesMasterIdLst>
  <p:sldIdLst>
    <p:sldId id="257" r:id="rId6"/>
    <p:sldId id="315" r:id="rId7"/>
    <p:sldId id="292" r:id="rId8"/>
    <p:sldId id="314" r:id="rId9"/>
    <p:sldId id="298" r:id="rId10"/>
    <p:sldId id="293" r:id="rId11"/>
    <p:sldId id="258" r:id="rId12"/>
    <p:sldId id="291" r:id="rId13"/>
    <p:sldId id="286" r:id="rId14"/>
    <p:sldId id="287" r:id="rId15"/>
    <p:sldId id="288" r:id="rId16"/>
    <p:sldId id="299" r:id="rId17"/>
    <p:sldId id="277" r:id="rId18"/>
    <p:sldId id="272" r:id="rId19"/>
    <p:sldId id="273" r:id="rId20"/>
    <p:sldId id="275" r:id="rId21"/>
    <p:sldId id="304" r:id="rId22"/>
    <p:sldId id="300" r:id="rId23"/>
    <p:sldId id="260" r:id="rId24"/>
    <p:sldId id="261" r:id="rId25"/>
    <p:sldId id="262" r:id="rId26"/>
    <p:sldId id="296" r:id="rId27"/>
    <p:sldId id="297" r:id="rId28"/>
    <p:sldId id="301" r:id="rId29"/>
    <p:sldId id="303" r:id="rId30"/>
    <p:sldId id="302" r:id="rId31"/>
    <p:sldId id="290" r:id="rId32"/>
    <p:sldId id="312" r:id="rId33"/>
    <p:sldId id="313" r:id="rId34"/>
    <p:sldId id="305" r:id="rId35"/>
    <p:sldId id="306" r:id="rId36"/>
    <p:sldId id="280" r:id="rId37"/>
    <p:sldId id="281" r:id="rId38"/>
    <p:sldId id="289" r:id="rId39"/>
    <p:sldId id="282" r:id="rId40"/>
    <p:sldId id="307" r:id="rId41"/>
    <p:sldId id="309" r:id="rId42"/>
    <p:sldId id="310" r:id="rId43"/>
    <p:sldId id="284" r:id="rId44"/>
  </p:sldIdLst>
  <p:sldSz cx="9144000" cy="6858000" type="screen4x3"/>
  <p:notesSz cx="6985000" cy="9271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845" autoAdjust="0"/>
  </p:normalViewPr>
  <p:slideViewPr>
    <p:cSldViewPr>
      <p:cViewPr varScale="1">
        <p:scale>
          <a:sx n="131" d="100"/>
          <a:sy n="131" d="100"/>
        </p:scale>
        <p:origin x="1080" y="132"/>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slide" Target="slides/slide34.xml"/><Relationship Id="rId3" Type="http://schemas.openxmlformats.org/officeDocument/2006/relationships/customXml" Target="../customXml/item3.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slide" Target="slides/slide37.xml"/><Relationship Id="rId47" Type="http://schemas.openxmlformats.org/officeDocument/2006/relationships/viewProps" Target="viewProps.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46"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slide" Target="slides/slide24.xml"/><Relationship Id="rId41" Type="http://schemas.openxmlformats.org/officeDocument/2006/relationships/slide" Target="slides/slide36.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slide" Target="slides/slide35.xml"/><Relationship Id="rId45" Type="http://schemas.openxmlformats.org/officeDocument/2006/relationships/notesMaster" Target="notesMasters/notesMaster1.xml"/><Relationship Id="rId5" Type="http://schemas.openxmlformats.org/officeDocument/2006/relationships/slideMaster" Target="slideMasters/slideMaster1.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49" Type="http://schemas.openxmlformats.org/officeDocument/2006/relationships/tableStyles" Target="tableStyles.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4" Type="http://schemas.openxmlformats.org/officeDocument/2006/relationships/slide" Target="slides/slide39.xml"/><Relationship Id="rId4" Type="http://schemas.openxmlformats.org/officeDocument/2006/relationships/customXml" Target="../customXml/item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slide" Target="slides/slide38.xml"/><Relationship Id="rId48" Type="http://schemas.openxmlformats.org/officeDocument/2006/relationships/theme" Target="theme/theme1.xml"/><Relationship Id="rId8" Type="http://schemas.openxmlformats.org/officeDocument/2006/relationships/slide" Target="slides/slide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27363" cy="46355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956050" y="0"/>
            <a:ext cx="3027363" cy="463550"/>
          </a:xfrm>
          <a:prstGeom prst="rect">
            <a:avLst/>
          </a:prstGeom>
        </p:spPr>
        <p:txBody>
          <a:bodyPr vert="horz" lIns="91440" tIns="45720" rIns="91440" bIns="45720" rtlCol="0"/>
          <a:lstStyle>
            <a:lvl1pPr algn="r">
              <a:defRPr sz="1200"/>
            </a:lvl1pPr>
          </a:lstStyle>
          <a:p>
            <a:fld id="{03599F5A-6648-43D6-85D4-574F7FA079E9}" type="datetimeFigureOut">
              <a:rPr lang="en-US" smtClean="0"/>
              <a:pPr/>
              <a:t>9/22/2022</a:t>
            </a:fld>
            <a:endParaRPr lang="en-US"/>
          </a:p>
        </p:txBody>
      </p:sp>
      <p:sp>
        <p:nvSpPr>
          <p:cNvPr id="4" name="Slide Image Placeholder 3"/>
          <p:cNvSpPr>
            <a:spLocks noGrp="1" noRot="1" noChangeAspect="1"/>
          </p:cNvSpPr>
          <p:nvPr>
            <p:ph type="sldImg" idx="2"/>
          </p:nvPr>
        </p:nvSpPr>
        <p:spPr>
          <a:xfrm>
            <a:off x="1174750" y="695325"/>
            <a:ext cx="4635500" cy="3476625"/>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98500" y="4403725"/>
            <a:ext cx="5588000" cy="417195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05863"/>
            <a:ext cx="3027363" cy="46355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956050" y="8805863"/>
            <a:ext cx="3027363" cy="463550"/>
          </a:xfrm>
          <a:prstGeom prst="rect">
            <a:avLst/>
          </a:prstGeom>
        </p:spPr>
        <p:txBody>
          <a:bodyPr vert="horz" lIns="91440" tIns="45720" rIns="91440" bIns="45720" rtlCol="0" anchor="b"/>
          <a:lstStyle>
            <a:lvl1pPr algn="r">
              <a:defRPr sz="1200"/>
            </a:lvl1pPr>
          </a:lstStyle>
          <a:p>
            <a:fld id="{E2A105B3-94E6-4029-BB85-A130987BFFE1}" type="slidenum">
              <a:rPr lang="en-US" smtClean="0"/>
              <a:pPr/>
              <a:t>‹#›</a:t>
            </a:fld>
            <a:endParaRPr lang="en-US"/>
          </a:p>
        </p:txBody>
      </p:sp>
    </p:spTree>
    <p:extLst>
      <p:ext uri="{BB962C8B-B14F-4D97-AF65-F5344CB8AC3E}">
        <p14:creationId xmlns:p14="http://schemas.microsoft.com/office/powerpoint/2010/main" val="28261130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3EDD951-E3E5-4D29-8F47-A0B548959E70}" type="slidenum">
              <a:rPr lang="en-US"/>
              <a:pPr/>
              <a:t>31</a:t>
            </a:fld>
            <a:endParaRPr lang="en-US"/>
          </a:p>
        </p:txBody>
      </p:sp>
      <p:sp>
        <p:nvSpPr>
          <p:cNvPr id="16386" name="Rectangle 2"/>
          <p:cNvSpPr>
            <a:spLocks noGrp="1" noRot="1" noChangeAspect="1" noChangeArrowheads="1" noTextEdit="1"/>
          </p:cNvSpPr>
          <p:nvPr>
            <p:ph type="sldImg"/>
          </p:nvPr>
        </p:nvSpPr>
        <p:spPr>
          <a:ln/>
        </p:spPr>
      </p:sp>
      <p:sp>
        <p:nvSpPr>
          <p:cNvPr id="16387"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218369869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3048"/>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25146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Subtitle 8"/>
          <p:cNvSpPr>
            <a:spLocks noGrp="1"/>
          </p:cNvSpPr>
          <p:nvPr>
            <p:ph type="subTitle" idx="1"/>
          </p:nvPr>
        </p:nvSpPr>
        <p:spPr>
          <a:xfrm>
            <a:off x="1371600" y="2819400"/>
            <a:ext cx="64008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p:txBody>
          <a:bodyPr/>
          <a:lstStyle/>
          <a:p>
            <a:fld id="{B17C650A-FEB8-4425-97CC-A6B99E9734F5}" type="datetimeFigureOut">
              <a:rPr lang="en-US" smtClean="0"/>
              <a:pPr/>
              <a:t>9/22/2022</a:t>
            </a:fld>
            <a:endParaRPr lang="en-US"/>
          </a:p>
        </p:txBody>
      </p:sp>
      <p:sp>
        <p:nvSpPr>
          <p:cNvPr id="17" name="Footer Placeholder 16"/>
          <p:cNvSpPr>
            <a:spLocks noGrp="1"/>
          </p:cNvSpPr>
          <p:nvPr>
            <p:ph type="ftr" sz="quarter" idx="11"/>
          </p:nvPr>
        </p:nvSpPr>
        <p:spPr/>
        <p:txBody>
          <a:bodyPr/>
          <a:lstStyle/>
          <a:p>
            <a:endParaRPr lang="en-US"/>
          </a:p>
        </p:txBody>
      </p:sp>
      <p:sp>
        <p:nvSpPr>
          <p:cNvPr id="7" name="Straight Connector 6"/>
          <p:cNvSpPr>
            <a:spLocks noChangeShapeType="1"/>
          </p:cNvSpPr>
          <p:nvPr/>
        </p:nvSpPr>
        <p:spPr bwMode="auto">
          <a:xfrm>
            <a:off x="155448" y="2420112"/>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Oval 12"/>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Oval 13"/>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Slide Number Placeholder 28"/>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0717567A-3168-4C40-9BC1-AF4C0E553A7B}" type="slidenum">
              <a:rPr lang="en-US" smtClean="0"/>
              <a:pPr/>
              <a:t>‹#›</a:t>
            </a:fld>
            <a:endParaRPr lang="en-US"/>
          </a:p>
        </p:txBody>
      </p:sp>
      <p:sp>
        <p:nvSpPr>
          <p:cNvPr id="8" name="Title 7"/>
          <p:cNvSpPr>
            <a:spLocks noGrp="1"/>
          </p:cNvSpPr>
          <p:nvPr>
            <p:ph type="ctrTitle"/>
          </p:nvPr>
        </p:nvSpPr>
        <p:spPr>
          <a:xfrm>
            <a:off x="685800" y="381000"/>
            <a:ext cx="7772400" cy="1752600"/>
          </a:xfrm>
        </p:spPr>
        <p:txBody>
          <a:bodyPr anchor="b"/>
          <a:lstStyle>
            <a:lvl1pPr>
              <a:defRPr sz="4200">
                <a:solidFill>
                  <a:schemeClr val="accent1"/>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B17C650A-FEB8-4425-97CC-A6B99E9734F5}" type="datetimeFigureOut">
              <a:rPr lang="en-US" smtClean="0"/>
              <a:pPr/>
              <a:t>9/22/2022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717567A-3168-4C40-9BC1-AF4C0E553A7B}"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2"/>
      </p:bgRef>
    </p:bg>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7010400" y="0"/>
            <a:ext cx="21336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Straight Connector 12"/>
          <p:cNvSpPr>
            <a:spLocks noChangeShapeType="1"/>
          </p:cNvSpPr>
          <p:nvPr/>
        </p:nvSpPr>
        <p:spPr bwMode="auto">
          <a:xfrm rot="5400000">
            <a:off x="4021836" y="3278124"/>
            <a:ext cx="6245352"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4" name="Oval 13"/>
          <p:cNvSpPr/>
          <p:nvPr/>
        </p:nvSpPr>
        <p:spPr>
          <a:xfrm>
            <a:off x="6839712" y="2925763"/>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6934200" y="3020251"/>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6915912" y="3009901"/>
            <a:ext cx="457200" cy="441325"/>
          </a:xfrm>
        </p:spPr>
        <p:txBody>
          <a:bodyPr/>
          <a:lstStyle/>
          <a:p>
            <a:fld id="{0717567A-3168-4C40-9BC1-AF4C0E553A7B}" type="slidenum">
              <a:rPr lang="en-US" smtClean="0"/>
              <a:pPr/>
              <a:t>‹#›</a:t>
            </a:fld>
            <a:endParaRPr lang="en-US"/>
          </a:p>
        </p:txBody>
      </p:sp>
      <p:sp>
        <p:nvSpPr>
          <p:cNvPr id="3" name="Vertical Text Placeholder 2"/>
          <p:cNvSpPr>
            <a:spLocks noGrp="1"/>
          </p:cNvSpPr>
          <p:nvPr>
            <p:ph type="body" orient="vert" idx="1"/>
          </p:nvPr>
        </p:nvSpPr>
        <p:spPr>
          <a:xfrm>
            <a:off x="304800" y="304800"/>
            <a:ext cx="6553200" cy="5821366"/>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B17C650A-FEB8-4425-97CC-A6B99E9734F5}" type="datetimeFigureOut">
              <a:rPr lang="en-US" smtClean="0"/>
              <a:pPr/>
              <a:t>9/22/2022</a:t>
            </a:fld>
            <a:endParaRPr lang="en-US"/>
          </a:p>
        </p:txBody>
      </p:sp>
      <p:sp>
        <p:nvSpPr>
          <p:cNvPr id="5" name="Footer Placeholder 4"/>
          <p:cNvSpPr>
            <a:spLocks noGrp="1"/>
          </p:cNvSpPr>
          <p:nvPr>
            <p:ph type="ftr" sz="quarter" idx="11"/>
          </p:nvPr>
        </p:nvSpPr>
        <p:spPr/>
        <p:txBody>
          <a:bodyPr/>
          <a:lstStyle/>
          <a:p>
            <a:endParaRPr lang="en-US"/>
          </a:p>
        </p:txBody>
      </p:sp>
      <p:sp>
        <p:nvSpPr>
          <p:cNvPr id="2" name="Vertical Title 1"/>
          <p:cNvSpPr>
            <a:spLocks noGrp="1"/>
          </p:cNvSpPr>
          <p:nvPr>
            <p:ph type="title" orient="vert"/>
          </p:nvPr>
        </p:nvSpPr>
        <p:spPr>
          <a:xfrm>
            <a:off x="7391400" y="304801"/>
            <a:ext cx="1447800" cy="5851525"/>
          </a:xfrm>
        </p:spPr>
        <p:txBody>
          <a:bodyPr vert="eaVert"/>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3">
                    <a:shade val="75000"/>
                  </a:schemeClr>
                </a:solidFill>
              </a:defRPr>
            </a:lvl1p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B17C650A-FEB8-4425-97CC-A6B99E9734F5}" type="datetimeFigureOut">
              <a:rPr lang="en-US" smtClean="0"/>
              <a:pPr/>
              <a:t>9/22/2022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4361688" y="1026372"/>
            <a:ext cx="457200" cy="441325"/>
          </a:xfrm>
        </p:spPr>
        <p:txBody>
          <a:bodyPr/>
          <a:lstStyle/>
          <a:p>
            <a:fld id="{0717567A-3168-4C40-9BC1-AF4C0E553A7B}" type="slidenum">
              <a:rPr lang="en-US" smtClean="0"/>
              <a:pPr/>
              <a:t>‹#›</a:t>
            </a:fld>
            <a:endParaRPr lang="en-US"/>
          </a:p>
        </p:txBody>
      </p:sp>
      <p:sp>
        <p:nvSpPr>
          <p:cNvPr id="8" name="Content Placeholder 7"/>
          <p:cNvSpPr>
            <a:spLocks noGrp="1"/>
          </p:cNvSpPr>
          <p:nvPr>
            <p:ph sz="quarter" idx="1"/>
          </p:nvPr>
        </p:nvSpPr>
        <p:spPr>
          <a:xfrm>
            <a:off x="301752" y="1527048"/>
            <a:ext cx="850392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1905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152400" y="2286000"/>
            <a:ext cx="8833104" cy="304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5448" y="142352"/>
            <a:ext cx="8833104" cy="2139696"/>
          </a:xfrm>
          <a:prstGeom prst="rect">
            <a:avLst/>
          </a:prstGeom>
          <a:solidFill>
            <a:schemeClr val="accent1"/>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1368426" y="2743200"/>
            <a:ext cx="6480174" cy="1673225"/>
          </a:xfrm>
        </p:spPr>
        <p:txBody>
          <a:bodyPr anchor="t"/>
          <a:lstStyle>
            <a:lvl1pPr marL="0" indent="0" algn="ctr">
              <a:buNone/>
              <a:defRPr sz="1600" b="1" cap="all" spc="25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13" name="Rectangle 12"/>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Rectangle 13"/>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5" name="Footer Placeholder 4"/>
          <p:cNvSpPr>
            <a:spLocks noGrp="1"/>
          </p:cNvSpPr>
          <p:nvPr>
            <p:ph type="ftr" sz="quarter" idx="11"/>
          </p:nvPr>
        </p:nvSpPr>
        <p:spPr/>
        <p:txBody>
          <a:bodyPr/>
          <a:lstStyle/>
          <a:p>
            <a:endParaRPr lang="en-US"/>
          </a:p>
        </p:txBody>
      </p:sp>
      <p:sp>
        <p:nvSpPr>
          <p:cNvPr id="4" name="Date Placeholder 3"/>
          <p:cNvSpPr>
            <a:spLocks noGrp="1"/>
          </p:cNvSpPr>
          <p:nvPr>
            <p:ph type="dt" sz="half" idx="10"/>
          </p:nvPr>
        </p:nvSpPr>
        <p:spPr/>
        <p:txBody>
          <a:bodyPr/>
          <a:lstStyle/>
          <a:p>
            <a:fld id="{B17C650A-FEB8-4425-97CC-A6B99E9734F5}" type="datetimeFigureOut">
              <a:rPr lang="en-US" smtClean="0"/>
              <a:pPr/>
              <a:t>9/22/2022</a:t>
            </a:fld>
            <a:endParaRPr lang="en-US"/>
          </a:p>
        </p:txBody>
      </p:sp>
      <p:sp>
        <p:nvSpPr>
          <p:cNvPr id="8" name="Straight Connector 7"/>
          <p:cNvSpPr>
            <a:spLocks noChangeShapeType="1"/>
          </p:cNvSpPr>
          <p:nvPr/>
        </p:nvSpPr>
        <p:spPr bwMode="auto">
          <a:xfrm>
            <a:off x="152400" y="2438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Oval 9"/>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0717567A-3168-4C40-9BC1-AF4C0E553A7B}" type="slidenum">
              <a:rPr lang="en-US" smtClean="0"/>
              <a:pPr/>
              <a:t>‹#›</a:t>
            </a:fld>
            <a:endParaRPr lang="en-US"/>
          </a:p>
        </p:txBody>
      </p:sp>
      <p:sp>
        <p:nvSpPr>
          <p:cNvPr id="2" name="Title 1"/>
          <p:cNvSpPr>
            <a:spLocks noGrp="1"/>
          </p:cNvSpPr>
          <p:nvPr>
            <p:ph type="title"/>
          </p:nvPr>
        </p:nvSpPr>
        <p:spPr>
          <a:xfrm>
            <a:off x="722313" y="533400"/>
            <a:ext cx="7772400" cy="1524000"/>
          </a:xfrm>
        </p:spPr>
        <p:txBody>
          <a:bodyPr anchor="b"/>
          <a:lstStyle>
            <a:lvl1pPr algn="ctr">
              <a:buNone/>
              <a:defRPr sz="4200" b="0" cap="none" baseline="0">
                <a:solidFill>
                  <a:srgbClr val="FFFFFF"/>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301752" y="228600"/>
            <a:ext cx="8534400" cy="758952"/>
          </a:xfrm>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a:xfrm>
            <a:off x="5791200" y="6409944"/>
            <a:ext cx="3044952" cy="365760"/>
          </a:xfrm>
        </p:spPr>
        <p:txBody>
          <a:bodyPr/>
          <a:lstStyle/>
          <a:p>
            <a:fld id="{B17C650A-FEB8-4425-97CC-A6B99E9734F5}" type="datetimeFigureOut">
              <a:rPr lang="en-US" smtClean="0"/>
              <a:pPr/>
              <a:t>9/22/2022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717567A-3168-4C40-9BC1-AF4C0E553A7B}" type="slidenum">
              <a:rPr lang="en-US" smtClean="0"/>
              <a:pPr/>
              <a:t>‹#›</a:t>
            </a:fld>
            <a:endParaRPr lang="en-US"/>
          </a:p>
        </p:txBody>
      </p:sp>
      <p:sp>
        <p:nvSpPr>
          <p:cNvPr id="8" name="Straight Connector 7"/>
          <p:cNvSpPr>
            <a:spLocks noChangeShapeType="1"/>
          </p:cNvSpPr>
          <p:nvPr/>
        </p:nvSpPr>
        <p:spPr bwMode="auto">
          <a:xfrm flipV="1">
            <a:off x="4563080" y="1575652"/>
            <a:ext cx="8921" cy="4819557"/>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Content Placeholder 9"/>
          <p:cNvSpPr>
            <a:spLocks noGrp="1"/>
          </p:cNvSpPr>
          <p:nvPr>
            <p:ph sz="half" idx="1"/>
          </p:nvPr>
        </p:nvSpPr>
        <p:spPr>
          <a:xfrm>
            <a:off x="301752"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Content Placeholder 11"/>
          <p:cNvSpPr>
            <a:spLocks noGrp="1"/>
          </p:cNvSpPr>
          <p:nvPr>
            <p:ph sz="half" idx="2"/>
          </p:nvPr>
        </p:nvSpPr>
        <p:spPr>
          <a:xfrm>
            <a:off x="4800600"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1">
        <a:schemeClr val="bg2"/>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flipV="1">
            <a:off x="4572000" y="2200275"/>
            <a:ext cx="0" cy="4187952"/>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Rectangle 19"/>
          <p:cNvSpPr>
            <a:spLocks noChangeArrowheads="1"/>
          </p:cNvSpPr>
          <p:nvPr/>
        </p:nvSpPr>
        <p:spPr bwMode="white">
          <a:xfrm>
            <a:off x="0" y="0"/>
            <a:ext cx="9144000" cy="1447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1" name="Rectangle 20"/>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2" name="Rectangle 21"/>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p:nvPr/>
        </p:nvSpPr>
        <p:spPr>
          <a:xfrm>
            <a:off x="152400" y="1371600"/>
            <a:ext cx="8833104" cy="914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tangle 12"/>
          <p:cNvSpPr>
            <a:spLocks noChangeArrowheads="1"/>
          </p:cNvSpPr>
          <p:nvPr/>
        </p:nvSpPr>
        <p:spPr bwMode="auto">
          <a:xfrm>
            <a:off x="145923" y="6391656"/>
            <a:ext cx="8833104" cy="310896"/>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301752" y="1524000"/>
            <a:ext cx="4040188" cy="732974"/>
          </a:xfrm>
          <a:noFill/>
          <a:ln w="15875" cap="rnd" cmpd="sng" algn="ctr">
            <a:noFill/>
            <a:prstDash val="solid"/>
          </a:ln>
        </p:spPr>
        <p:style>
          <a:lnRef idx="3">
            <a:schemeClr val="lt1"/>
          </a:lnRef>
          <a:fillRef idx="1">
            <a:schemeClr val="accent1"/>
          </a:fillRef>
          <a:effectRef idx="1">
            <a:schemeClr val="accent1"/>
          </a:effectRef>
          <a:fontRef idx="minor">
            <a:schemeClr val="lt1"/>
          </a:fontRef>
        </p:style>
        <p:txBody>
          <a:bodyPr anchor="ctr">
            <a:noAutofit/>
          </a:bodyPr>
          <a:lstStyle>
            <a:lvl1pPr marL="0" indent="0">
              <a:buNone/>
              <a:defRPr lang="en-US" sz="2200" b="1" dirty="0" smtClean="0">
                <a:solidFill>
                  <a:srgbClr val="FFFFFF"/>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791330" y="1524000"/>
            <a:ext cx="4041775" cy="731520"/>
          </a:xfrm>
          <a:noFill/>
          <a:ln w="15875" cap="rnd" cmpd="sng" algn="ctr">
            <a:noFill/>
            <a:prstDash val="solid"/>
          </a:ln>
        </p:spPr>
        <p:style>
          <a:lnRef idx="3">
            <a:schemeClr val="lt1"/>
          </a:lnRef>
          <a:fillRef idx="1">
            <a:schemeClr val="accent2"/>
          </a:fillRef>
          <a:effectRef idx="1">
            <a:schemeClr val="accent2"/>
          </a:effectRef>
          <a:fontRef idx="minor">
            <a:schemeClr val="lt1"/>
          </a:fontRef>
        </p:style>
        <p:txBody>
          <a:bodyPr anchor="ctr">
            <a:noAutofit/>
          </a:bodyPr>
          <a:lstStyle>
            <a:lvl1pPr marL="0" indent="0">
              <a:buNone/>
              <a:defRPr sz="2200" b="1"/>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B17C650A-FEB8-4425-97CC-A6B99E9734F5}" type="datetimeFigureOut">
              <a:rPr lang="en-US" smtClean="0"/>
              <a:pPr/>
              <a:t>9/22/2022</a:t>
            </a:fld>
            <a:endParaRPr lang="en-US"/>
          </a:p>
        </p:txBody>
      </p:sp>
      <p:sp>
        <p:nvSpPr>
          <p:cNvPr id="8" name="Footer Placeholder 7"/>
          <p:cNvSpPr>
            <a:spLocks noGrp="1"/>
          </p:cNvSpPr>
          <p:nvPr>
            <p:ph type="ftr" sz="quarter" idx="11"/>
          </p:nvPr>
        </p:nvSpPr>
        <p:spPr>
          <a:xfrm>
            <a:off x="304800" y="6409944"/>
            <a:ext cx="3581400" cy="365760"/>
          </a:xfrm>
        </p:spPr>
        <p:txBody>
          <a:bodyPr/>
          <a:lstStyle/>
          <a:p>
            <a:endParaRPr lang="en-US"/>
          </a:p>
        </p:txBody>
      </p:sp>
      <p:sp>
        <p:nvSpPr>
          <p:cNvPr id="15" name="Straight Connector 14"/>
          <p:cNvSpPr>
            <a:spLocks noChangeShapeType="1"/>
          </p:cNvSpPr>
          <p:nvPr/>
        </p:nvSpPr>
        <p:spPr bwMode="auto">
          <a:xfrm>
            <a:off x="152400" y="128016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4" name="Content Placeholder 23"/>
          <p:cNvSpPr>
            <a:spLocks noGrp="1"/>
          </p:cNvSpPr>
          <p:nvPr>
            <p:ph sz="quarter" idx="2"/>
          </p:nvPr>
        </p:nvSpPr>
        <p:spPr>
          <a:xfrm>
            <a:off x="301752" y="2471383"/>
            <a:ext cx="4041648" cy="3818404"/>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6" name="Content Placeholder 25"/>
          <p:cNvSpPr>
            <a:spLocks noGrp="1"/>
          </p:cNvSpPr>
          <p:nvPr>
            <p:ph sz="quarter" idx="4"/>
          </p:nvPr>
        </p:nvSpPr>
        <p:spPr>
          <a:xfrm>
            <a:off x="4800600" y="2471383"/>
            <a:ext cx="4038600" cy="382219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Oval 24"/>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Oval 26"/>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Slide Number Placeholder 8"/>
          <p:cNvSpPr>
            <a:spLocks noGrp="1"/>
          </p:cNvSpPr>
          <p:nvPr>
            <p:ph type="sldNum" sz="quarter" idx="12"/>
          </p:nvPr>
        </p:nvSpPr>
        <p:spPr>
          <a:xfrm>
            <a:off x="4343400" y="1042416"/>
            <a:ext cx="457200" cy="441325"/>
          </a:xfrm>
        </p:spPr>
        <p:txBody>
          <a:bodyPr/>
          <a:lstStyle>
            <a:lvl1pPr algn="ctr">
              <a:defRPr/>
            </a:lvl1pPr>
          </a:lstStyle>
          <a:p>
            <a:fld id="{0717567A-3168-4C40-9BC1-AF4C0E553A7B}" type="slidenum">
              <a:rPr lang="en-US" smtClean="0"/>
              <a:pPr/>
              <a:t>‹#›</a:t>
            </a:fld>
            <a:endParaRPr lang="en-US"/>
          </a:p>
        </p:txBody>
      </p:sp>
      <p:sp>
        <p:nvSpPr>
          <p:cNvPr id="23" name="Title 22"/>
          <p:cNvSpPr>
            <a:spLocks noGrp="1"/>
          </p:cNvSpPr>
          <p:nvPr>
            <p:ph type="title"/>
          </p:nvPr>
        </p:nvSpPr>
        <p:spPr/>
        <p:txBody>
          <a:bodyPr rtlCol="0" anchor="b" anchorCtr="0"/>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B17C650A-FEB8-4425-97CC-A6B99E9734F5}" type="datetimeFigureOut">
              <a:rPr lang="en-US" smtClean="0"/>
              <a:pPr/>
              <a:t>9/22/2022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a:xfrm>
            <a:off x="4343400" y="1036020"/>
            <a:ext cx="457200" cy="441325"/>
          </a:xfrm>
        </p:spPr>
        <p:txBody>
          <a:bodyPr/>
          <a:lstStyle/>
          <a:p>
            <a:fld id="{0717567A-3168-4C40-9BC1-AF4C0E553A7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Rectangle 4"/>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6" name="Rectangle 5"/>
          <p:cNvSpPr>
            <a:spLocks noChangeArrowheads="1"/>
          </p:cNvSpPr>
          <p:nvPr/>
        </p:nvSpPr>
        <p:spPr bwMode="auto">
          <a:xfrm>
            <a:off x="152400" y="158496"/>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 name="Date Placeholder 1"/>
          <p:cNvSpPr>
            <a:spLocks noGrp="1"/>
          </p:cNvSpPr>
          <p:nvPr>
            <p:ph type="dt" sz="half" idx="10"/>
          </p:nvPr>
        </p:nvSpPr>
        <p:spPr/>
        <p:txBody>
          <a:bodyPr/>
          <a:lstStyle/>
          <a:p>
            <a:fld id="{B17C650A-FEB8-4425-97CC-A6B99E9734F5}" type="datetimeFigureOut">
              <a:rPr lang="en-US" smtClean="0"/>
              <a:pPr/>
              <a:t>9/22/2022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a:xfrm>
            <a:off x="4267200" y="6324600"/>
            <a:ext cx="609600" cy="441324"/>
          </a:xfrm>
        </p:spPr>
        <p:txBody>
          <a:bodyPr/>
          <a:lstStyle>
            <a:lvl1pPr>
              <a:defRPr>
                <a:solidFill>
                  <a:srgbClr val="FFFFFF"/>
                </a:solidFill>
              </a:defRPr>
            </a:lvl1pPr>
          </a:lstStyle>
          <a:p>
            <a:fld id="{0717567A-3168-4C40-9BC1-AF4C0E553A7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9" name="Rectangle 18"/>
          <p:cNvSpPr>
            <a:spLocks noChangeArrowheads="1"/>
          </p:cNvSpPr>
          <p:nvPr/>
        </p:nvSpPr>
        <p:spPr bwMode="auto">
          <a:xfrm>
            <a:off x="152400" y="152400"/>
            <a:ext cx="8833104" cy="304800"/>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18872"/>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3" name="Rectangle 12"/>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381000" y="914400"/>
            <a:ext cx="2362200" cy="990600"/>
          </a:xfrm>
        </p:spPr>
        <p:txBody>
          <a:bodyPr anchor="b">
            <a:noAutofit/>
          </a:bodyPr>
          <a:lstStyle>
            <a:lvl1pPr algn="l">
              <a:buNone/>
              <a:defRPr sz="2200" b="1">
                <a:solidFill>
                  <a:srgbClr val="FFFFFF"/>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381000" y="1981200"/>
            <a:ext cx="2362200" cy="4144963"/>
          </a:xfrm>
        </p:spPr>
        <p:txBody>
          <a:bodyPr/>
          <a:lstStyle>
            <a:lvl1pPr marL="0" indent="0">
              <a:spcAft>
                <a:spcPts val="1000"/>
              </a:spcAft>
              <a:buNone/>
              <a:defRPr sz="1600">
                <a:solidFill>
                  <a:srgbClr val="FFFFFF"/>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Rectangle 7"/>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Straight Connector 8"/>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Content Placeholder 19"/>
          <p:cNvSpPr>
            <a:spLocks noGrp="1"/>
          </p:cNvSpPr>
          <p:nvPr>
            <p:ph sz="quarter" idx="1"/>
          </p:nvPr>
        </p:nvSpPr>
        <p:spPr>
          <a:xfrm>
            <a:off x="3124200" y="685800"/>
            <a:ext cx="5638800" cy="5410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Oval 9"/>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lvl1pPr>
              <a:defRPr>
                <a:solidFill>
                  <a:schemeClr val="accent3">
                    <a:shade val="75000"/>
                  </a:schemeClr>
                </a:solidFill>
              </a:defRPr>
            </a:lvl1pPr>
          </a:lstStyle>
          <a:p>
            <a:fld id="{0717567A-3168-4C40-9BC1-AF4C0E553A7B}" type="slidenum">
              <a:rPr lang="en-US" smtClean="0"/>
              <a:pPr/>
              <a:t>‹#›</a:t>
            </a:fld>
            <a:endParaRPr lang="en-US"/>
          </a:p>
        </p:txBody>
      </p:sp>
      <p:sp>
        <p:nvSpPr>
          <p:cNvPr id="21" name="Rectangle 20"/>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p:txBody>
          <a:bodyPr/>
          <a:lstStyle/>
          <a:p>
            <a:fld id="{B17C650A-FEB8-4425-97CC-A6B99E9734F5}" type="datetimeFigureOut">
              <a:rPr lang="en-US" smtClean="0"/>
              <a:pPr/>
              <a:t>9/22/2022</a:t>
            </a:fld>
            <a:endParaRPr lang="en-US"/>
          </a:p>
        </p:txBody>
      </p:sp>
      <p:sp>
        <p:nvSpPr>
          <p:cNvPr id="6" name="Footer Placeholder 5"/>
          <p:cNvSpPr>
            <a:spLocks noGrp="1"/>
          </p:cNvSpPr>
          <p:nvPr>
            <p:ph type="ftr" sz="quarter" idx="11"/>
          </p:nvPr>
        </p:nvSpPr>
        <p:spPr>
          <a:xfrm>
            <a:off x="301752" y="6410848"/>
            <a:ext cx="3383280" cy="365760"/>
          </a:xfrm>
        </p:spPr>
        <p:txBody>
          <a:bodyPr/>
          <a:lstStyle/>
          <a:p>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1" name="Straight Connector 20"/>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0" name="Rectangle 19"/>
          <p:cNvSpPr>
            <a:spLocks noChangeArrowheads="1"/>
          </p:cNvSpPr>
          <p:nvPr/>
        </p:nvSpPr>
        <p:spPr bwMode="auto">
          <a:xfrm>
            <a:off x="152400" y="152400"/>
            <a:ext cx="8833104" cy="301752"/>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Rectangle 14"/>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Oval 11"/>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Oval 12"/>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p>
            <a:fld id="{0717567A-3168-4C40-9BC1-AF4C0E553A7B}" type="slidenum">
              <a:rPr lang="en-US" smtClean="0"/>
              <a:pPr/>
              <a:t>‹#›</a:t>
            </a:fld>
            <a:endParaRPr lang="en-US"/>
          </a:p>
        </p:txBody>
      </p:sp>
      <p:sp>
        <p:nvSpPr>
          <p:cNvPr id="2" name="Title 1"/>
          <p:cNvSpPr>
            <a:spLocks noGrp="1"/>
          </p:cNvSpPr>
          <p:nvPr>
            <p:ph type="title"/>
          </p:nvPr>
        </p:nvSpPr>
        <p:spPr>
          <a:xfrm>
            <a:off x="3000375" y="5029200"/>
            <a:ext cx="5867400" cy="1219200"/>
          </a:xfrm>
        </p:spPr>
        <p:txBody>
          <a:bodyPr anchor="t">
            <a:noAutofit/>
          </a:bodyPr>
          <a:lstStyle>
            <a:lvl1pPr algn="l">
              <a:buNone/>
              <a:defRPr sz="2400" b="1">
                <a:solidFill>
                  <a:schemeClr val="tx2"/>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3000375" y="609600"/>
            <a:ext cx="5867400" cy="4267200"/>
          </a:xfrm>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381000" y="990600"/>
            <a:ext cx="2438400" cy="5257800"/>
          </a:xfrm>
        </p:spPr>
        <p:txBody>
          <a:bodyPr/>
          <a:lstStyle>
            <a:lvl1pPr marL="0" indent="0">
              <a:spcAft>
                <a:spcPts val="1000"/>
              </a:spcAft>
              <a:buFontTx/>
              <a:buNone/>
              <a:defRPr sz="1600">
                <a:solidFill>
                  <a:srgbClr val="FFFFFF"/>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22" name="Rectangle 21"/>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a:xfrm>
            <a:off x="5788152" y="6404984"/>
            <a:ext cx="3044952" cy="365760"/>
          </a:xfrm>
        </p:spPr>
        <p:txBody>
          <a:bodyPr/>
          <a:lstStyle/>
          <a:p>
            <a:fld id="{B17C650A-FEB8-4425-97CC-A6B99E9734F5}" type="datetimeFigureOut">
              <a:rPr lang="en-US" smtClean="0"/>
              <a:pPr/>
              <a:t>9/22/2022</a:t>
            </a:fld>
            <a:endParaRPr lang="en-US"/>
          </a:p>
        </p:txBody>
      </p:sp>
      <p:sp>
        <p:nvSpPr>
          <p:cNvPr id="6" name="Footer Placeholder 5"/>
          <p:cNvSpPr>
            <a:spLocks noGrp="1"/>
          </p:cNvSpPr>
          <p:nvPr>
            <p:ph type="ftr" sz="quarter" idx="11"/>
          </p:nvPr>
        </p:nvSpPr>
        <p:spPr>
          <a:xfrm>
            <a:off x="301752" y="6410848"/>
            <a:ext cx="3584448" cy="365760"/>
          </a:xfrm>
        </p:spPr>
        <p:txBody>
          <a:bodyPr/>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393371"/>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Date Placeholder 13"/>
          <p:cNvSpPr>
            <a:spLocks noGrp="1"/>
          </p:cNvSpPr>
          <p:nvPr>
            <p:ph type="dt" sz="half" idx="2"/>
          </p:nvPr>
        </p:nvSpPr>
        <p:spPr>
          <a:xfrm>
            <a:off x="5791200" y="6404984"/>
            <a:ext cx="3044952" cy="365760"/>
          </a:xfrm>
          <a:prstGeom prst="rect">
            <a:avLst/>
          </a:prstGeom>
        </p:spPr>
        <p:txBody>
          <a:bodyPr vert="horz"/>
          <a:lstStyle>
            <a:lvl1pPr algn="r" eaLnBrk="1" latinLnBrk="0" hangingPunct="1">
              <a:defRPr kumimoji="0" sz="1400">
                <a:solidFill>
                  <a:srgbClr val="FFFFFF"/>
                </a:solidFill>
              </a:defRPr>
            </a:lvl1pPr>
          </a:lstStyle>
          <a:p>
            <a:fld id="{B17C650A-FEB8-4425-97CC-A6B99E9734F5}" type="datetimeFigureOut">
              <a:rPr lang="en-US" smtClean="0"/>
              <a:pPr/>
              <a:t>9/22/2022</a:t>
            </a:fld>
            <a:endParaRPr lang="en-US"/>
          </a:p>
        </p:txBody>
      </p:sp>
      <p:sp>
        <p:nvSpPr>
          <p:cNvPr id="3" name="Footer Placeholder 2"/>
          <p:cNvSpPr>
            <a:spLocks noGrp="1"/>
          </p:cNvSpPr>
          <p:nvPr>
            <p:ph type="ftr" sz="quarter" idx="3"/>
          </p:nvPr>
        </p:nvSpPr>
        <p:spPr>
          <a:xfrm>
            <a:off x="304800" y="6410848"/>
            <a:ext cx="3581400" cy="365760"/>
          </a:xfrm>
          <a:prstGeom prst="rect">
            <a:avLst/>
          </a:prstGeom>
        </p:spPr>
        <p:txBody>
          <a:bodyPr vert="horz"/>
          <a:lstStyle>
            <a:lvl1pPr algn="l" eaLnBrk="1" latinLnBrk="0" hangingPunct="1">
              <a:defRPr kumimoji="0" sz="1200">
                <a:solidFill>
                  <a:srgbClr val="FFFFFF"/>
                </a:solidFill>
              </a:defRPr>
            </a:lvl1pPr>
          </a:lstStyle>
          <a:p>
            <a:endParaRPr lang="en-US"/>
          </a:p>
        </p:txBody>
      </p:sp>
      <p:sp>
        <p:nvSpPr>
          <p:cNvPr id="8" name="Rectangle 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0" name="Straight Connector 9"/>
          <p:cNvSpPr>
            <a:spLocks noChangeShapeType="1"/>
          </p:cNvSpPr>
          <p:nvPr/>
        </p:nvSpPr>
        <p:spPr bwMode="auto">
          <a:xfrm>
            <a:off x="152400" y="1276743"/>
            <a:ext cx="8833104"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2" name="Oval 11"/>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4343400" y="1040174"/>
            <a:ext cx="457200" cy="441325"/>
          </a:xfrm>
          <a:prstGeom prst="rect">
            <a:avLst/>
          </a:prstGeom>
        </p:spPr>
        <p:txBody>
          <a:bodyPr vert="horz" lIns="45720" rIns="45720" anchor="ctr">
            <a:normAutofit/>
          </a:bodyPr>
          <a:lstStyle>
            <a:lvl1pPr algn="ctr" eaLnBrk="1" latinLnBrk="0" hangingPunct="1">
              <a:defRPr kumimoji="0" sz="1600">
                <a:solidFill>
                  <a:schemeClr val="accent3">
                    <a:shade val="75000"/>
                  </a:schemeClr>
                </a:solidFill>
              </a:defRPr>
            </a:lvl1pPr>
          </a:lstStyle>
          <a:p>
            <a:fld id="{0717567A-3168-4C40-9BC1-AF4C0E553A7B}" type="slidenum">
              <a:rPr lang="en-US" smtClean="0"/>
              <a:pPr/>
              <a:t>‹#›</a:t>
            </a:fld>
            <a:endParaRPr lang="en-US"/>
          </a:p>
        </p:txBody>
      </p:sp>
      <p:sp>
        <p:nvSpPr>
          <p:cNvPr id="22" name="Title Placeholder 21"/>
          <p:cNvSpPr>
            <a:spLocks noGrp="1"/>
          </p:cNvSpPr>
          <p:nvPr>
            <p:ph type="title"/>
          </p:nvPr>
        </p:nvSpPr>
        <p:spPr>
          <a:xfrm>
            <a:off x="301752" y="228600"/>
            <a:ext cx="8534400" cy="758952"/>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301752" y="1524000"/>
            <a:ext cx="8534400" cy="459943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rtl="0" eaLnBrk="1" latinLnBrk="0" hangingPunct="1">
        <a:spcBef>
          <a:spcPct val="0"/>
        </a:spcBef>
        <a:buNone/>
        <a:defRPr kumimoji="0" sz="3300" kern="1200">
          <a:solidFill>
            <a:schemeClr val="accent3">
              <a:shade val="75000"/>
            </a:schemeClr>
          </a:solidFill>
          <a:latin typeface="+mj-lt"/>
          <a:ea typeface="+mj-ea"/>
          <a:cs typeface="+mj-cs"/>
        </a:defRPr>
      </a:lvl1pPr>
    </p:titleStyle>
    <p:bodyStyle>
      <a:lvl1pPr marL="274320" indent="-274320" algn="l" rtl="0" eaLnBrk="1" latinLnBrk="0" hangingPunct="1">
        <a:spcBef>
          <a:spcPct val="20000"/>
        </a:spcBef>
        <a:buClr>
          <a:schemeClr val="accent1"/>
        </a:buClr>
        <a:buSzPct val="85000"/>
        <a:buFont typeface="Wingdings 2"/>
        <a:buChar char=""/>
        <a:defRPr kumimoji="0" sz="2700" kern="1200">
          <a:solidFill>
            <a:schemeClr val="tx1"/>
          </a:solidFill>
          <a:latin typeface="+mn-lt"/>
          <a:ea typeface="+mn-ea"/>
          <a:cs typeface="+mn-cs"/>
        </a:defRPr>
      </a:lvl1pPr>
      <a:lvl2pPr marL="548640" indent="-274320" algn="l" rtl="0" eaLnBrk="1" latinLnBrk="0" hangingPunct="1">
        <a:spcBef>
          <a:spcPct val="20000"/>
        </a:spcBef>
        <a:buClr>
          <a:schemeClr val="accent2"/>
        </a:buClr>
        <a:buSzPct val="70000"/>
        <a:buFont typeface="Wingdings"/>
        <a:buChar char=""/>
        <a:defRPr kumimoji="0" sz="2200" kern="1200">
          <a:solidFill>
            <a:schemeClr val="tx2"/>
          </a:solidFill>
          <a:latin typeface="+mn-lt"/>
          <a:ea typeface="+mn-ea"/>
          <a:cs typeface="+mn-cs"/>
        </a:defRPr>
      </a:lvl2pPr>
      <a:lvl3pPr marL="822960" indent="-228600" algn="l" rtl="0" eaLnBrk="1" latinLnBrk="0" hangingPunct="1">
        <a:spcBef>
          <a:spcPct val="20000"/>
        </a:spcBef>
        <a:buClr>
          <a:schemeClr val="accent3"/>
        </a:buClr>
        <a:buSzPct val="7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ct val="20000"/>
        </a:spcBef>
        <a:buClr>
          <a:schemeClr val="accent4"/>
        </a:buClr>
        <a:buSzPct val="70000"/>
        <a:buFont typeface="Wingdings"/>
        <a:buChar char=""/>
        <a:defRPr kumimoji="0" sz="2000" kern="1200">
          <a:solidFill>
            <a:schemeClr val="tx2"/>
          </a:solidFill>
          <a:latin typeface="+mn-lt"/>
          <a:ea typeface="+mn-ea"/>
          <a:cs typeface="+mn-cs"/>
        </a:defRPr>
      </a:lvl4pPr>
      <a:lvl5pPr marL="1371600" indent="-228600" algn="l" rtl="0" eaLnBrk="1" latinLnBrk="0" hangingPunct="1">
        <a:spcBef>
          <a:spcPct val="20000"/>
        </a:spcBef>
        <a:buClr>
          <a:schemeClr val="accent5"/>
        </a:buClr>
        <a:buFontTx/>
        <a:buChar char="•"/>
        <a:defRPr kumimoji="0" sz="1800"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gif"/><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13.png"/><Relationship Id="rId1" Type="http://schemas.openxmlformats.org/officeDocument/2006/relationships/slideLayout" Target="../slideLayouts/slideLayout2.xml"/><Relationship Id="rId4" Type="http://schemas.openxmlformats.org/officeDocument/2006/relationships/image" Target="../media/image3.gif"/></Relationships>
</file>

<file path=ppt/slides/_rels/slide11.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gif"/><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3.gif"/><Relationship Id="rId2" Type="http://schemas.openxmlformats.org/officeDocument/2006/relationships/image" Target="../media/image15.png"/><Relationship Id="rId1" Type="http://schemas.openxmlformats.org/officeDocument/2006/relationships/slideLayout" Target="../slideLayouts/slideLayout1.xml"/><Relationship Id="rId4" Type="http://schemas.openxmlformats.org/officeDocument/2006/relationships/image" Target="../media/image5.jpeg"/></Relationships>
</file>

<file path=ppt/slides/_rels/slide14.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3.gif"/><Relationship Id="rId1" Type="http://schemas.openxmlformats.org/officeDocument/2006/relationships/slideLayout" Target="../slideLayouts/slideLayout1.xml"/><Relationship Id="rId4" Type="http://schemas.openxmlformats.org/officeDocument/2006/relationships/image" Target="../media/image17.jpeg"/></Relationships>
</file>

<file path=ppt/slides/_rels/slide15.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3.gif"/><Relationship Id="rId1" Type="http://schemas.openxmlformats.org/officeDocument/2006/relationships/slideLayout" Target="../slideLayouts/slideLayout1.xml"/><Relationship Id="rId4" Type="http://schemas.openxmlformats.org/officeDocument/2006/relationships/image" Target="../media/image19.jpeg"/></Relationships>
</file>

<file path=ppt/slides/_rels/slide16.xml.rels><?xml version="1.0" encoding="UTF-8" standalone="yes"?>
<Relationships xmlns="http://schemas.openxmlformats.org/package/2006/relationships"><Relationship Id="rId3" Type="http://schemas.openxmlformats.org/officeDocument/2006/relationships/image" Target="../media/image3.gif"/><Relationship Id="rId2" Type="http://schemas.openxmlformats.org/officeDocument/2006/relationships/image" Target="../media/image20.png"/><Relationship Id="rId1" Type="http://schemas.openxmlformats.org/officeDocument/2006/relationships/slideLayout" Target="../slideLayouts/slideLayout1.xml"/><Relationship Id="rId4" Type="http://schemas.openxmlformats.org/officeDocument/2006/relationships/image" Target="../media/image19.jpeg"/></Relationships>
</file>

<file path=ppt/slides/_rels/slide17.xml.rels><?xml version="1.0" encoding="UTF-8" standalone="yes"?>
<Relationships xmlns="http://schemas.openxmlformats.org/package/2006/relationships"><Relationship Id="rId3" Type="http://schemas.openxmlformats.org/officeDocument/2006/relationships/image" Target="../media/image3.gif"/><Relationship Id="rId2" Type="http://schemas.openxmlformats.org/officeDocument/2006/relationships/image" Target="../media/image21.png"/><Relationship Id="rId1" Type="http://schemas.openxmlformats.org/officeDocument/2006/relationships/slideLayout" Target="../slideLayouts/slideLayout1.xml"/><Relationship Id="rId4" Type="http://schemas.openxmlformats.org/officeDocument/2006/relationships/image" Target="../media/image22.jpeg"/></Relationships>
</file>

<file path=ppt/slides/_rels/slide18.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gif"/><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3.gif"/><Relationship Id="rId1" Type="http://schemas.openxmlformats.org/officeDocument/2006/relationships/slideLayout" Target="../slideLayouts/slideLayout1.xml"/><Relationship Id="rId4" Type="http://schemas.openxmlformats.org/officeDocument/2006/relationships/image" Target="../media/image5.jpeg"/></Relationships>
</file>

<file path=ppt/slides/_rels/slide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3.gif"/><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3.gif"/><Relationship Id="rId2" Type="http://schemas.openxmlformats.org/officeDocument/2006/relationships/image" Target="../media/image24.png"/><Relationship Id="rId1" Type="http://schemas.openxmlformats.org/officeDocument/2006/relationships/slideLayout" Target="../slideLayouts/slideLayout1.xml"/><Relationship Id="rId4" Type="http://schemas.openxmlformats.org/officeDocument/2006/relationships/image" Target="../media/image19.jpeg"/></Relationships>
</file>

<file path=ppt/slides/_rels/slide21.xml.rels><?xml version="1.0" encoding="UTF-8" standalone="yes"?>
<Relationships xmlns="http://schemas.openxmlformats.org/package/2006/relationships"><Relationship Id="rId3" Type="http://schemas.openxmlformats.org/officeDocument/2006/relationships/image" Target="../media/image3.gif"/><Relationship Id="rId2" Type="http://schemas.openxmlformats.org/officeDocument/2006/relationships/image" Target="../media/image25.png"/><Relationship Id="rId1" Type="http://schemas.openxmlformats.org/officeDocument/2006/relationships/slideLayout" Target="../slideLayouts/slideLayout1.xml"/><Relationship Id="rId4" Type="http://schemas.openxmlformats.org/officeDocument/2006/relationships/image" Target="../media/image19.jpeg"/></Relationships>
</file>

<file path=ppt/slides/_rels/slide22.xml.rels><?xml version="1.0" encoding="UTF-8" standalone="yes"?>
<Relationships xmlns="http://schemas.openxmlformats.org/package/2006/relationships"><Relationship Id="rId3" Type="http://schemas.openxmlformats.org/officeDocument/2006/relationships/image" Target="../media/image26.jpg"/><Relationship Id="rId2" Type="http://schemas.openxmlformats.org/officeDocument/2006/relationships/image" Target="../media/image3.gif"/><Relationship Id="rId1" Type="http://schemas.openxmlformats.org/officeDocument/2006/relationships/slideLayout" Target="../slideLayouts/slideLayout1.xml"/><Relationship Id="rId4" Type="http://schemas.openxmlformats.org/officeDocument/2006/relationships/image" Target="../media/image19.jpeg"/></Relationships>
</file>

<file path=ppt/slides/_rels/slide23.xml.rels><?xml version="1.0" encoding="UTF-8" standalone="yes"?>
<Relationships xmlns="http://schemas.openxmlformats.org/package/2006/relationships"><Relationship Id="rId3" Type="http://schemas.openxmlformats.org/officeDocument/2006/relationships/image" Target="../media/image27.jpg"/><Relationship Id="rId2" Type="http://schemas.openxmlformats.org/officeDocument/2006/relationships/image" Target="../media/image3.gif"/><Relationship Id="rId1" Type="http://schemas.openxmlformats.org/officeDocument/2006/relationships/slideLayout" Target="../slideLayouts/slideLayout1.xml"/><Relationship Id="rId4" Type="http://schemas.openxmlformats.org/officeDocument/2006/relationships/image" Target="../media/image28.jpeg"/></Relationships>
</file>

<file path=ppt/slides/_rels/slide24.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image" Target="../media/image29.jpg"/><Relationship Id="rId1" Type="http://schemas.openxmlformats.org/officeDocument/2006/relationships/slideLayout" Target="../slideLayouts/slideLayout1.xml"/><Relationship Id="rId4" Type="http://schemas.openxmlformats.org/officeDocument/2006/relationships/image" Target="../media/image3.gif"/></Relationships>
</file>

<file path=ppt/slides/_rels/slide25.xml.rels><?xml version="1.0" encoding="UTF-8" standalone="yes"?>
<Relationships xmlns="http://schemas.openxmlformats.org/package/2006/relationships"><Relationship Id="rId3" Type="http://schemas.openxmlformats.org/officeDocument/2006/relationships/image" Target="../media/image3.gif"/><Relationship Id="rId2" Type="http://schemas.openxmlformats.org/officeDocument/2006/relationships/image" Target="../media/image20.png"/><Relationship Id="rId1" Type="http://schemas.openxmlformats.org/officeDocument/2006/relationships/slideLayout" Target="../slideLayouts/slideLayout1.xml"/><Relationship Id="rId4" Type="http://schemas.openxmlformats.org/officeDocument/2006/relationships/image" Target="../media/image5.jpeg"/></Relationships>
</file>

<file path=ppt/slides/_rels/slide26.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gif"/><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image" Target="../media/image3.gif"/><Relationship Id="rId2" Type="http://schemas.openxmlformats.org/officeDocument/2006/relationships/image" Target="../media/image20.png"/><Relationship Id="rId1" Type="http://schemas.openxmlformats.org/officeDocument/2006/relationships/slideLayout" Target="../slideLayouts/slideLayout1.xml"/><Relationship Id="rId4" Type="http://schemas.openxmlformats.org/officeDocument/2006/relationships/image" Target="../media/image5.jpeg"/></Relationships>
</file>

<file path=ppt/slides/_rels/slide28.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gif"/><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openxmlformats.org/officeDocument/2006/relationships/image" Target="../media/image3.gif"/><Relationship Id="rId2" Type="http://schemas.openxmlformats.org/officeDocument/2006/relationships/image" Target="../media/image5.jpeg"/><Relationship Id="rId1" Type="http://schemas.openxmlformats.org/officeDocument/2006/relationships/slideLayout" Target="../slideLayouts/slideLayout2.xml"/><Relationship Id="rId4" Type="http://schemas.openxmlformats.org/officeDocument/2006/relationships/hyperlink" Target="https://www.youtube.com/watch?v=BYs4DswM5pw"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3.gif"/><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gif"/><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3.gif"/></Relationships>
</file>

<file path=ppt/slides/_rels/slide32.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3.gif"/><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33.xml.rels><?xml version="1.0" encoding="UTF-8" standalone="yes"?>
<Relationships xmlns="http://schemas.openxmlformats.org/package/2006/relationships"><Relationship Id="rId3" Type="http://schemas.openxmlformats.org/officeDocument/2006/relationships/image" Target="../media/image31.jpg"/><Relationship Id="rId2" Type="http://schemas.openxmlformats.org/officeDocument/2006/relationships/image" Target="../media/image3.gif"/><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34.xml.rels><?xml version="1.0" encoding="UTF-8" standalone="yes"?>
<Relationships xmlns="http://schemas.openxmlformats.org/package/2006/relationships"><Relationship Id="rId3" Type="http://schemas.openxmlformats.org/officeDocument/2006/relationships/image" Target="../media/image32.jpg"/><Relationship Id="rId2" Type="http://schemas.openxmlformats.org/officeDocument/2006/relationships/image" Target="../media/image3.gif"/><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35.xml.rels><?xml version="1.0" encoding="UTF-8" standalone="yes"?>
<Relationships xmlns="http://schemas.openxmlformats.org/package/2006/relationships"><Relationship Id="rId3" Type="http://schemas.openxmlformats.org/officeDocument/2006/relationships/image" Target="../media/image33.jpg"/><Relationship Id="rId2" Type="http://schemas.openxmlformats.org/officeDocument/2006/relationships/image" Target="../media/image3.gif"/><Relationship Id="rId1" Type="http://schemas.openxmlformats.org/officeDocument/2006/relationships/slideLayout" Target="../slideLayouts/slideLayout1.xml"/><Relationship Id="rId4" Type="http://schemas.openxmlformats.org/officeDocument/2006/relationships/image" Target="../media/image5.jpeg"/></Relationships>
</file>

<file path=ppt/slides/_rels/slide36.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gif"/><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7.jpg"/><Relationship Id="rId1" Type="http://schemas.openxmlformats.org/officeDocument/2006/relationships/slideLayout" Target="../slideLayouts/slideLayout2.xml"/><Relationship Id="rId4" Type="http://schemas.openxmlformats.org/officeDocument/2006/relationships/image" Target="../media/image3.gif"/></Relationships>
</file>

<file path=ppt/slides/_rels/slide38.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4.png"/><Relationship Id="rId1" Type="http://schemas.openxmlformats.org/officeDocument/2006/relationships/slideLayout" Target="../slideLayouts/slideLayout1.xml"/><Relationship Id="rId4" Type="http://schemas.openxmlformats.org/officeDocument/2006/relationships/image" Target="../media/image3.gif"/></Relationships>
</file>

<file path=ppt/slides/_rels/slide39.xml.rels><?xml version="1.0" encoding="UTF-8" standalone="yes"?>
<Relationships xmlns="http://schemas.openxmlformats.org/package/2006/relationships"><Relationship Id="rId3" Type="http://schemas.openxmlformats.org/officeDocument/2006/relationships/hyperlink" Target="mailto:judi.greene@la.gov" TargetMode="External"/><Relationship Id="rId2" Type="http://schemas.openxmlformats.org/officeDocument/2006/relationships/hyperlink" Target="mailto:Rachel.york@la.gov" TargetMode="External"/><Relationship Id="rId1" Type="http://schemas.openxmlformats.org/officeDocument/2006/relationships/slideLayout" Target="../slideLayouts/slideLayout7.xml"/><Relationship Id="rId5" Type="http://schemas.openxmlformats.org/officeDocument/2006/relationships/image" Target="../media/image4.jpeg"/><Relationship Id="rId4" Type="http://schemas.openxmlformats.org/officeDocument/2006/relationships/image" Target="../media/image3.gif"/></Relationships>
</file>

<file path=ppt/slides/_rels/slide4.xml.rels><?xml version="1.0" encoding="UTF-8" standalone="yes"?>
<Relationships xmlns="http://schemas.openxmlformats.org/package/2006/relationships"><Relationship Id="rId3" Type="http://schemas.openxmlformats.org/officeDocument/2006/relationships/image" Target="../media/image3.gif"/><Relationship Id="rId2" Type="http://schemas.openxmlformats.org/officeDocument/2006/relationships/hyperlink" Target="http://ldh.la.gov/index.cfm/page/3690" TargetMode="External"/><Relationship Id="rId1" Type="http://schemas.openxmlformats.org/officeDocument/2006/relationships/slideLayout" Target="../slideLayouts/slideLayout2.xml"/><Relationship Id="rId4" Type="http://schemas.openxmlformats.org/officeDocument/2006/relationships/image" Target="../media/image6.jpeg"/></Relationships>
</file>

<file path=ppt/slides/_rels/slide5.xml.rels><?xml version="1.0" encoding="UTF-8" standalone="yes"?>
<Relationships xmlns="http://schemas.openxmlformats.org/package/2006/relationships"><Relationship Id="rId3" Type="http://schemas.openxmlformats.org/officeDocument/2006/relationships/image" Target="../media/image3.gif"/><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hyperlink" Target="NULL" TargetMode="External"/><Relationship Id="rId2" Type="http://schemas.openxmlformats.org/officeDocument/2006/relationships/hyperlink" Target="NULL" TargetMode="External"/><Relationship Id="rId1" Type="http://schemas.openxmlformats.org/officeDocument/2006/relationships/slideLayout" Target="../slideLayouts/slideLayout2.xml"/><Relationship Id="rId5" Type="http://schemas.openxmlformats.org/officeDocument/2006/relationships/image" Target="../media/image5.jpeg"/><Relationship Id="rId4" Type="http://schemas.openxmlformats.org/officeDocument/2006/relationships/image" Target="../media/image3.gif"/></Relationships>
</file>

<file path=ppt/slides/_rels/slide7.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image" Target="../media/image3.gif"/><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8.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image" Target="../media/image3.gif"/><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7.xml"/><Relationship Id="rId6" Type="http://schemas.openxmlformats.org/officeDocument/2006/relationships/image" Target="../media/image3.gif"/><Relationship Id="rId5" Type="http://schemas.openxmlformats.org/officeDocument/2006/relationships/image" Target="../media/image12.jpeg"/><Relationship Id="rId4" Type="http://schemas.openxmlformats.org/officeDocument/2006/relationships/image" Target="../media/image1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1985812"/>
            <a:ext cx="8534400" cy="3581400"/>
          </a:xfrm>
        </p:spPr>
        <p:txBody>
          <a:bodyPr>
            <a:normAutofit fontScale="90000"/>
          </a:bodyPr>
          <a:lstStyle/>
          <a:p>
            <a:r>
              <a:rPr lang="en-US" sz="2400" dirty="0" smtClean="0"/>
              <a:t/>
            </a:r>
            <a:br>
              <a:rPr lang="en-US" sz="2400" dirty="0" smtClean="0"/>
            </a:br>
            <a:r>
              <a:rPr lang="en-US" sz="2400" dirty="0"/>
              <a:t/>
            </a:r>
            <a:br>
              <a:rPr lang="en-US" sz="2400" dirty="0"/>
            </a:br>
            <a:r>
              <a:rPr lang="en-US" sz="8900" b="1" dirty="0" smtClean="0">
                <a:solidFill>
                  <a:schemeClr val="bg2">
                    <a:lumMod val="50000"/>
                  </a:schemeClr>
                </a:solidFill>
              </a:rPr>
              <a:t>LINKS</a:t>
            </a:r>
            <a:r>
              <a:rPr lang="en-US" sz="6700" b="1" dirty="0" smtClean="0">
                <a:solidFill>
                  <a:schemeClr val="bg2">
                    <a:lumMod val="50000"/>
                  </a:schemeClr>
                </a:solidFill>
              </a:rPr>
              <a:t>  </a:t>
            </a:r>
            <a:r>
              <a:rPr lang="en-US" sz="2400" b="1" dirty="0" smtClean="0">
                <a:solidFill>
                  <a:schemeClr val="bg2">
                    <a:lumMod val="50000"/>
                  </a:schemeClr>
                </a:solidFill>
              </a:rPr>
              <a:t/>
            </a:r>
            <a:br>
              <a:rPr lang="en-US" sz="2400" b="1" dirty="0" smtClean="0">
                <a:solidFill>
                  <a:schemeClr val="bg2">
                    <a:lumMod val="50000"/>
                  </a:schemeClr>
                </a:solidFill>
              </a:rPr>
            </a:br>
            <a:r>
              <a:rPr lang="en-US" sz="2400" b="1" dirty="0" smtClean="0">
                <a:solidFill>
                  <a:schemeClr val="bg2">
                    <a:lumMod val="50000"/>
                  </a:schemeClr>
                </a:solidFill>
              </a:rPr>
              <a:t>(Louisiana Immunization Network for Kids Statewide)</a:t>
            </a:r>
            <a:br>
              <a:rPr lang="en-US" sz="2400" b="1" dirty="0" smtClean="0">
                <a:solidFill>
                  <a:schemeClr val="bg2">
                    <a:lumMod val="50000"/>
                  </a:schemeClr>
                </a:solidFill>
              </a:rPr>
            </a:br>
            <a:r>
              <a:rPr lang="en-US" sz="3100" b="1" dirty="0" smtClean="0">
                <a:solidFill>
                  <a:schemeClr val="bg2">
                    <a:lumMod val="50000"/>
                  </a:schemeClr>
                </a:solidFill>
              </a:rPr>
              <a:t/>
            </a:r>
            <a:br>
              <a:rPr lang="en-US" sz="3100" b="1" dirty="0" smtClean="0">
                <a:solidFill>
                  <a:schemeClr val="bg2">
                    <a:lumMod val="50000"/>
                  </a:schemeClr>
                </a:solidFill>
              </a:rPr>
            </a:br>
            <a:r>
              <a:rPr lang="en-US" sz="3100" b="1" dirty="0" smtClean="0">
                <a:solidFill>
                  <a:schemeClr val="bg2">
                    <a:lumMod val="50000"/>
                  </a:schemeClr>
                </a:solidFill>
              </a:rPr>
              <a:t>SCHOOL NURSE MODULE</a:t>
            </a:r>
            <a:r>
              <a:rPr lang="en-US" sz="2400" dirty="0" smtClean="0">
                <a:solidFill>
                  <a:schemeClr val="bg2">
                    <a:lumMod val="50000"/>
                  </a:schemeClr>
                </a:solidFill>
              </a:rPr>
              <a:t/>
            </a:r>
            <a:br>
              <a:rPr lang="en-US" sz="2400" dirty="0" smtClean="0">
                <a:solidFill>
                  <a:schemeClr val="bg2">
                    <a:lumMod val="50000"/>
                  </a:schemeClr>
                </a:solidFill>
              </a:rPr>
            </a:br>
            <a:r>
              <a:rPr lang="en-US" sz="2400" dirty="0"/>
              <a:t/>
            </a:r>
            <a:br>
              <a:rPr lang="en-US" sz="2400" dirty="0"/>
            </a:br>
            <a:r>
              <a:rPr lang="en-US" sz="2400" dirty="0" smtClean="0"/>
              <a:t/>
            </a:r>
            <a:br>
              <a:rPr lang="en-US" sz="2400" dirty="0" smtClean="0"/>
            </a:br>
            <a:endParaRPr lang="en-US" sz="2400" dirty="0"/>
          </a:p>
        </p:txBody>
      </p:sp>
      <p:pic>
        <p:nvPicPr>
          <p:cNvPr id="1028" name="Picture 4" descr="logo"/>
          <p:cNvPicPr>
            <a:picLocks noChangeAspect="1" noChangeArrowheads="1"/>
          </p:cNvPicPr>
          <p:nvPr/>
        </p:nvPicPr>
        <p:blipFill>
          <a:blip r:embed="rId2" cstate="print"/>
          <a:srcRect/>
          <a:stretch>
            <a:fillRect/>
          </a:stretch>
        </p:blipFill>
        <p:spPr bwMode="auto">
          <a:xfrm>
            <a:off x="7696200" y="152400"/>
            <a:ext cx="1143000" cy="1143000"/>
          </a:xfrm>
          <a:prstGeom prst="rect">
            <a:avLst/>
          </a:prstGeom>
          <a:noFill/>
        </p:spPr>
      </p:pic>
      <p:pic>
        <p:nvPicPr>
          <p:cNvPr id="3" name="Picture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04800" y="309372"/>
            <a:ext cx="2340864" cy="829056"/>
          </a:xfrm>
          <a:prstGeom prst="rect">
            <a:avLst/>
          </a:prstGeom>
        </p:spPr>
      </p:pic>
    </p:spTree>
    <p:extLst>
      <p:ext uri="{BB962C8B-B14F-4D97-AF65-F5344CB8AC3E}">
        <p14:creationId xmlns:p14="http://schemas.microsoft.com/office/powerpoint/2010/main" val="39592229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81000" y="173682"/>
            <a:ext cx="8534400" cy="830997"/>
          </a:xfrm>
          <a:prstGeom prst="rect">
            <a:avLst/>
          </a:prstGeom>
          <a:noFill/>
        </p:spPr>
        <p:txBody>
          <a:bodyPr wrap="square" rtlCol="0" anchor="ctr">
            <a:spAutoFit/>
          </a:bodyPr>
          <a:lstStyle/>
          <a:p>
            <a:r>
              <a:rPr lang="en-US" sz="2400" dirty="0" smtClean="0">
                <a:solidFill>
                  <a:schemeClr val="bg2">
                    <a:lumMod val="50000"/>
                  </a:schemeClr>
                </a:solidFill>
              </a:rPr>
              <a:t>You will need to set the grades for your school by going to </a:t>
            </a:r>
            <a:r>
              <a:rPr lang="en-US" sz="2400" b="1" dirty="0" smtClean="0">
                <a:solidFill>
                  <a:schemeClr val="bg2">
                    <a:lumMod val="50000"/>
                  </a:schemeClr>
                </a:solidFill>
              </a:rPr>
              <a:t>Schools</a:t>
            </a:r>
            <a:r>
              <a:rPr lang="en-US" sz="2400" dirty="0" smtClean="0">
                <a:solidFill>
                  <a:schemeClr val="bg2">
                    <a:lumMod val="50000"/>
                  </a:schemeClr>
                </a:solidFill>
              </a:rPr>
              <a:t> &gt; </a:t>
            </a:r>
            <a:r>
              <a:rPr lang="en-US" sz="2400" b="1" dirty="0" smtClean="0">
                <a:solidFill>
                  <a:schemeClr val="bg2">
                    <a:lumMod val="50000"/>
                  </a:schemeClr>
                </a:solidFill>
              </a:rPr>
              <a:t>Edit Schools </a:t>
            </a:r>
            <a:r>
              <a:rPr lang="en-US" sz="2400" dirty="0" smtClean="0">
                <a:solidFill>
                  <a:schemeClr val="bg2">
                    <a:lumMod val="50000"/>
                  </a:schemeClr>
                </a:solidFill>
              </a:rPr>
              <a:t>&gt; Select your </a:t>
            </a:r>
            <a:r>
              <a:rPr lang="en-US" sz="2400" b="1" dirty="0" smtClean="0">
                <a:solidFill>
                  <a:schemeClr val="bg2">
                    <a:lumMod val="50000"/>
                  </a:schemeClr>
                </a:solidFill>
              </a:rPr>
              <a:t>School</a:t>
            </a:r>
            <a:r>
              <a:rPr lang="en-US" sz="2400" dirty="0" smtClean="0">
                <a:solidFill>
                  <a:schemeClr val="bg2">
                    <a:lumMod val="50000"/>
                  </a:schemeClr>
                </a:solidFill>
              </a:rPr>
              <a:t>.</a:t>
            </a:r>
            <a:endParaRPr lang="en-US" sz="2400" dirty="0">
              <a:solidFill>
                <a:schemeClr val="bg2">
                  <a:lumMod val="50000"/>
                </a:schemeClr>
              </a:solidFill>
            </a:endParaRPr>
          </a:p>
        </p:txBody>
      </p:sp>
      <p:pic>
        <p:nvPicPr>
          <p:cNvPr id="3" name="Picture 2"/>
          <p:cNvPicPr>
            <a:picLocks noChangeAspect="1"/>
          </p:cNvPicPr>
          <p:nvPr/>
        </p:nvPicPr>
        <p:blipFill>
          <a:blip r:embed="rId2"/>
          <a:stretch>
            <a:fillRect/>
          </a:stretch>
        </p:blipFill>
        <p:spPr>
          <a:xfrm>
            <a:off x="266700" y="2028482"/>
            <a:ext cx="8648700" cy="2628900"/>
          </a:xfrm>
          <a:prstGeom prst="rect">
            <a:avLst/>
          </a:prstGeom>
        </p:spPr>
      </p:pic>
      <p:cxnSp>
        <p:nvCxnSpPr>
          <p:cNvPr id="5" name="Straight Arrow Connector 4"/>
          <p:cNvCxnSpPr/>
          <p:nvPr/>
        </p:nvCxnSpPr>
        <p:spPr>
          <a:xfrm flipH="1">
            <a:off x="838200" y="981418"/>
            <a:ext cx="2057400" cy="2877633"/>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7" name="Straight Arrow Connector 6"/>
          <p:cNvCxnSpPr/>
          <p:nvPr/>
        </p:nvCxnSpPr>
        <p:spPr>
          <a:xfrm flipH="1">
            <a:off x="2286000" y="981418"/>
            <a:ext cx="3886200" cy="3361982"/>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28600" y="5791200"/>
            <a:ext cx="1447800" cy="512763"/>
          </a:xfrm>
          <a:prstGeom prst="rect">
            <a:avLst/>
          </a:prstGeom>
        </p:spPr>
      </p:pic>
      <p:pic>
        <p:nvPicPr>
          <p:cNvPr id="8" name="Picture 7" descr="logo"/>
          <p:cNvPicPr>
            <a:picLocks noChangeAspect="1" noChangeArrowheads="1"/>
          </p:cNvPicPr>
          <p:nvPr/>
        </p:nvPicPr>
        <p:blipFill>
          <a:blip r:embed="rId4" cstate="print"/>
          <a:srcRect/>
          <a:stretch>
            <a:fillRect/>
          </a:stretch>
        </p:blipFill>
        <p:spPr bwMode="auto">
          <a:xfrm>
            <a:off x="8229600" y="5715000"/>
            <a:ext cx="685800" cy="685800"/>
          </a:xfrm>
          <a:prstGeom prst="rect">
            <a:avLst/>
          </a:prstGeom>
          <a:noFill/>
        </p:spPr>
      </p:pic>
    </p:spTree>
    <p:extLst>
      <p:ext uri="{BB962C8B-B14F-4D97-AF65-F5344CB8AC3E}">
        <p14:creationId xmlns:p14="http://schemas.microsoft.com/office/powerpoint/2010/main" val="48171358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95300" y="304800"/>
            <a:ext cx="8153400" cy="1569660"/>
          </a:xfrm>
          <a:prstGeom prst="rect">
            <a:avLst/>
          </a:prstGeom>
          <a:noFill/>
        </p:spPr>
        <p:txBody>
          <a:bodyPr wrap="square" rtlCol="0">
            <a:spAutoFit/>
          </a:bodyPr>
          <a:lstStyle/>
          <a:p>
            <a:r>
              <a:rPr lang="en-US" sz="2400" dirty="0" smtClean="0">
                <a:solidFill>
                  <a:schemeClr val="bg2">
                    <a:lumMod val="50000"/>
                  </a:schemeClr>
                </a:solidFill>
              </a:rPr>
              <a:t>Your available grades will be listed on the left.  Choose the grades that you have at your school (you can select multiple grades) and move them to the right using the </a:t>
            </a:r>
            <a:r>
              <a:rPr lang="en-US" sz="2400" b="1" dirty="0" smtClean="0">
                <a:solidFill>
                  <a:schemeClr val="bg2">
                    <a:lumMod val="50000"/>
                  </a:schemeClr>
                </a:solidFill>
              </a:rPr>
              <a:t>Arrow </a:t>
            </a:r>
            <a:r>
              <a:rPr lang="en-US" sz="2400" dirty="0" smtClean="0">
                <a:solidFill>
                  <a:schemeClr val="bg2">
                    <a:lumMod val="50000"/>
                  </a:schemeClr>
                </a:solidFill>
              </a:rPr>
              <a:t>button under School’s Grade Level and click </a:t>
            </a:r>
            <a:r>
              <a:rPr lang="en-US" sz="2400" b="1" dirty="0" smtClean="0">
                <a:solidFill>
                  <a:schemeClr val="bg2">
                    <a:lumMod val="50000"/>
                  </a:schemeClr>
                </a:solidFill>
              </a:rPr>
              <a:t>Save</a:t>
            </a:r>
            <a:r>
              <a:rPr lang="en-US" sz="2400" dirty="0" smtClean="0">
                <a:solidFill>
                  <a:schemeClr val="bg2">
                    <a:lumMod val="50000"/>
                  </a:schemeClr>
                </a:solidFill>
              </a:rPr>
              <a:t>. </a:t>
            </a:r>
            <a:endParaRPr lang="en-US" sz="2400" dirty="0">
              <a:solidFill>
                <a:schemeClr val="bg2">
                  <a:lumMod val="50000"/>
                </a:schemeClr>
              </a:solidFill>
            </a:endParaRPr>
          </a:p>
        </p:txBody>
      </p:sp>
      <p:pic>
        <p:nvPicPr>
          <p:cNvPr id="3" name="Picture 2"/>
          <p:cNvPicPr>
            <a:picLocks noChangeAspect="1"/>
          </p:cNvPicPr>
          <p:nvPr/>
        </p:nvPicPr>
        <p:blipFill>
          <a:blip r:embed="rId2"/>
          <a:stretch>
            <a:fillRect/>
          </a:stretch>
        </p:blipFill>
        <p:spPr>
          <a:xfrm>
            <a:off x="762000" y="2057400"/>
            <a:ext cx="7134225" cy="3952875"/>
          </a:xfrm>
          <a:prstGeom prst="rect">
            <a:avLst/>
          </a:prstGeom>
        </p:spPr>
      </p:pic>
      <p:cxnSp>
        <p:nvCxnSpPr>
          <p:cNvPr id="5" name="Straight Arrow Connector 4"/>
          <p:cNvCxnSpPr/>
          <p:nvPr/>
        </p:nvCxnSpPr>
        <p:spPr>
          <a:xfrm>
            <a:off x="1371600" y="1752600"/>
            <a:ext cx="2819400" cy="2971800"/>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7" name="Straight Arrow Connector 6"/>
          <p:cNvCxnSpPr/>
          <p:nvPr/>
        </p:nvCxnSpPr>
        <p:spPr>
          <a:xfrm flipH="1">
            <a:off x="7772400" y="1874460"/>
            <a:ext cx="228600" cy="3764340"/>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6" name="TextBox 5"/>
          <p:cNvSpPr txBox="1"/>
          <p:nvPr/>
        </p:nvSpPr>
        <p:spPr>
          <a:xfrm>
            <a:off x="381000" y="5934670"/>
            <a:ext cx="8458200" cy="738664"/>
          </a:xfrm>
          <a:prstGeom prst="rect">
            <a:avLst/>
          </a:prstGeom>
          <a:solidFill>
            <a:srgbClr val="FF0000"/>
          </a:solidFill>
          <a:ln>
            <a:solidFill>
              <a:srgbClr val="FF0000"/>
            </a:solidFill>
          </a:ln>
        </p:spPr>
        <p:txBody>
          <a:bodyPr wrap="square" rtlCol="0">
            <a:spAutoFit/>
          </a:bodyPr>
          <a:lstStyle/>
          <a:p>
            <a:r>
              <a:rPr lang="en-US" sz="1400" b="1" dirty="0" smtClean="0">
                <a:solidFill>
                  <a:schemeClr val="bg1"/>
                </a:solidFill>
              </a:rPr>
              <a:t>IMPORTANT NOTE: </a:t>
            </a:r>
            <a:r>
              <a:rPr lang="en-US" sz="1400" dirty="0" smtClean="0">
                <a:solidFill>
                  <a:schemeClr val="bg1"/>
                </a:solidFill>
              </a:rPr>
              <a:t>If grades are listed under School Grade Levels that your school does not have, please remove them by moving them back to the left – failure to do so can make your school appear noncompliant with state vaccine reporting requirements on state department reports!</a:t>
            </a:r>
            <a:endParaRPr lang="en-US" sz="1400" dirty="0">
              <a:solidFill>
                <a:schemeClr val="bg1"/>
              </a:solidFill>
            </a:endParaRPr>
          </a:p>
        </p:txBody>
      </p:sp>
    </p:spTree>
    <p:extLst>
      <p:ext uri="{BB962C8B-B14F-4D97-AF65-F5344CB8AC3E}">
        <p14:creationId xmlns:p14="http://schemas.microsoft.com/office/powerpoint/2010/main" val="91387284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964294" y="2590800"/>
            <a:ext cx="7215437" cy="2308324"/>
          </a:xfrm>
          <a:prstGeom prst="rect">
            <a:avLst/>
          </a:prstGeom>
          <a:noFill/>
        </p:spPr>
        <p:txBody>
          <a:bodyPr wrap="none" rtlCol="0">
            <a:spAutoFit/>
          </a:bodyPr>
          <a:lstStyle/>
          <a:p>
            <a:pPr algn="ctr"/>
            <a:r>
              <a:rPr lang="en-US" sz="4800" b="1" dirty="0" smtClean="0">
                <a:solidFill>
                  <a:schemeClr val="bg2">
                    <a:lumMod val="50000"/>
                  </a:schemeClr>
                </a:solidFill>
              </a:rPr>
              <a:t>Searching For a</a:t>
            </a:r>
          </a:p>
          <a:p>
            <a:pPr algn="ctr"/>
            <a:r>
              <a:rPr lang="en-US" sz="4800" b="1" dirty="0" smtClean="0">
                <a:solidFill>
                  <a:schemeClr val="bg2">
                    <a:lumMod val="50000"/>
                  </a:schemeClr>
                </a:solidFill>
              </a:rPr>
              <a:t>Patient and Adding to </a:t>
            </a:r>
          </a:p>
          <a:p>
            <a:pPr algn="ctr"/>
            <a:r>
              <a:rPr lang="en-US" sz="4800" b="1" dirty="0" smtClean="0">
                <a:solidFill>
                  <a:schemeClr val="bg2">
                    <a:lumMod val="50000"/>
                  </a:schemeClr>
                </a:solidFill>
              </a:rPr>
              <a:t>School Roster</a:t>
            </a:r>
            <a:endParaRPr lang="en-US" sz="4800" b="1" dirty="0">
              <a:solidFill>
                <a:schemeClr val="bg2">
                  <a:lumMod val="50000"/>
                </a:schemeClr>
              </a:solidFill>
            </a:endParaRPr>
          </a:p>
        </p:txBody>
      </p:sp>
      <p:pic>
        <p:nvPicPr>
          <p:cNvPr id="3" name="Picture 4" descr="logo"/>
          <p:cNvPicPr>
            <a:picLocks noChangeAspect="1" noChangeArrowheads="1"/>
          </p:cNvPicPr>
          <p:nvPr/>
        </p:nvPicPr>
        <p:blipFill>
          <a:blip r:embed="rId2" cstate="print"/>
          <a:srcRect/>
          <a:stretch>
            <a:fillRect/>
          </a:stretch>
        </p:blipFill>
        <p:spPr bwMode="auto">
          <a:xfrm>
            <a:off x="7696200" y="152400"/>
            <a:ext cx="1143000" cy="1143000"/>
          </a:xfrm>
          <a:prstGeom prst="rect">
            <a:avLst/>
          </a:prstGeom>
          <a:noFill/>
        </p:spPr>
      </p:pic>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04800" y="304800"/>
            <a:ext cx="2340864" cy="829056"/>
          </a:xfrm>
          <a:prstGeom prst="rect">
            <a:avLst/>
          </a:prstGeom>
        </p:spPr>
      </p:pic>
    </p:spTree>
    <p:extLst>
      <p:ext uri="{BB962C8B-B14F-4D97-AF65-F5344CB8AC3E}">
        <p14:creationId xmlns:p14="http://schemas.microsoft.com/office/powerpoint/2010/main" val="109287056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p:txBody>
          <a:bodyPr/>
          <a:lstStyle/>
          <a:p>
            <a:endParaRPr lang="en-US" dirty="0"/>
          </a:p>
        </p:txBody>
      </p:sp>
      <p:sp>
        <p:nvSpPr>
          <p:cNvPr id="3" name="Title 2"/>
          <p:cNvSpPr>
            <a:spLocks noGrp="1"/>
          </p:cNvSpPr>
          <p:nvPr>
            <p:ph type="ctrTitle"/>
          </p:nvPr>
        </p:nvSpPr>
        <p:spPr/>
        <p:txBody>
          <a:bodyPr anchor="ctr">
            <a:noAutofit/>
          </a:bodyPr>
          <a:lstStyle/>
          <a:p>
            <a:r>
              <a:rPr lang="en-US" sz="2400" dirty="0" smtClean="0">
                <a:solidFill>
                  <a:schemeClr val="bg2">
                    <a:lumMod val="50000"/>
                  </a:schemeClr>
                </a:solidFill>
              </a:rPr>
              <a:t>If you have the Universal Certificate of the child, you can enter the </a:t>
            </a:r>
            <a:r>
              <a:rPr lang="en-US" sz="2400" b="1" dirty="0">
                <a:solidFill>
                  <a:schemeClr val="bg2">
                    <a:lumMod val="50000"/>
                  </a:schemeClr>
                </a:solidFill>
              </a:rPr>
              <a:t>SIIS Patient </a:t>
            </a:r>
            <a:r>
              <a:rPr lang="en-US" sz="2400" b="1" dirty="0" smtClean="0">
                <a:solidFill>
                  <a:schemeClr val="bg2">
                    <a:lumMod val="50000"/>
                  </a:schemeClr>
                </a:solidFill>
              </a:rPr>
              <a:t>ID </a:t>
            </a:r>
            <a:r>
              <a:rPr lang="en-US" sz="2400" dirty="0" smtClean="0">
                <a:solidFill>
                  <a:schemeClr val="bg2">
                    <a:lumMod val="50000"/>
                  </a:schemeClr>
                </a:solidFill>
              </a:rPr>
              <a:t>on the certificate in the field and click </a:t>
            </a:r>
            <a:r>
              <a:rPr lang="en-US" sz="2400" b="1" dirty="0" smtClean="0">
                <a:solidFill>
                  <a:schemeClr val="bg2">
                    <a:lumMod val="50000"/>
                  </a:schemeClr>
                </a:solidFill>
              </a:rPr>
              <a:t>Search</a:t>
            </a:r>
            <a:r>
              <a:rPr lang="en-US" sz="2400" dirty="0" smtClean="0">
                <a:solidFill>
                  <a:schemeClr val="bg2">
                    <a:lumMod val="50000"/>
                  </a:schemeClr>
                </a:solidFill>
              </a:rPr>
              <a:t> and it will bring the child’s record up for you.</a:t>
            </a:r>
            <a:endParaRPr lang="en-US" sz="2400" dirty="0">
              <a:solidFill>
                <a:schemeClr val="bg2">
                  <a:lumMod val="50000"/>
                </a:schemeClr>
              </a:solidFill>
            </a:endParaRPr>
          </a:p>
        </p:txBody>
      </p:sp>
      <p:pic>
        <p:nvPicPr>
          <p:cNvPr id="12" name="Picture 11"/>
          <p:cNvPicPr/>
          <p:nvPr/>
        </p:nvPicPr>
        <p:blipFill>
          <a:blip r:embed="rId2" cstate="print"/>
          <a:srcRect l="11539" t="14872" r="27724" b="35385"/>
          <a:stretch>
            <a:fillRect/>
          </a:stretch>
        </p:blipFill>
        <p:spPr bwMode="auto">
          <a:xfrm>
            <a:off x="1371600" y="2667000"/>
            <a:ext cx="6477000" cy="3048000"/>
          </a:xfrm>
          <a:prstGeom prst="rect">
            <a:avLst/>
          </a:prstGeom>
          <a:noFill/>
          <a:ln w="9525">
            <a:noFill/>
            <a:miter lim="800000"/>
            <a:headEnd/>
            <a:tailEnd/>
          </a:ln>
        </p:spPr>
      </p:pic>
      <p:cxnSp>
        <p:nvCxnSpPr>
          <p:cNvPr id="14" name="Straight Arrow Connector 13"/>
          <p:cNvCxnSpPr/>
          <p:nvPr/>
        </p:nvCxnSpPr>
        <p:spPr>
          <a:xfrm>
            <a:off x="4343400" y="1219200"/>
            <a:ext cx="2362200" cy="2057400"/>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6" name="Straight Arrow Connector 15"/>
          <p:cNvCxnSpPr/>
          <p:nvPr/>
        </p:nvCxnSpPr>
        <p:spPr>
          <a:xfrm>
            <a:off x="3581400" y="1600200"/>
            <a:ext cx="3962400" cy="2971800"/>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pic>
        <p:nvPicPr>
          <p:cNvPr id="18" name="Picture 17" descr="logo"/>
          <p:cNvPicPr>
            <a:picLocks noChangeAspect="1" noChangeArrowheads="1"/>
          </p:cNvPicPr>
          <p:nvPr/>
        </p:nvPicPr>
        <p:blipFill>
          <a:blip r:embed="rId3" cstate="print"/>
          <a:srcRect/>
          <a:stretch>
            <a:fillRect/>
          </a:stretch>
        </p:blipFill>
        <p:spPr bwMode="auto">
          <a:xfrm>
            <a:off x="8229600" y="5715000"/>
            <a:ext cx="685800" cy="685800"/>
          </a:xfrm>
          <a:prstGeom prst="rect">
            <a:avLst/>
          </a:prstGeom>
          <a:noFill/>
        </p:spPr>
      </p:pic>
      <p:pic>
        <p:nvPicPr>
          <p:cNvPr id="9" name="Picture 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28600" y="5791200"/>
            <a:ext cx="1447800" cy="512763"/>
          </a:xfrm>
          <a:prstGeom prst="rect">
            <a:avLst/>
          </a:prstGeom>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p:txBody>
          <a:bodyPr/>
          <a:lstStyle/>
          <a:p>
            <a:endParaRPr lang="en-US" dirty="0"/>
          </a:p>
        </p:txBody>
      </p:sp>
      <p:sp>
        <p:nvSpPr>
          <p:cNvPr id="3" name="Title 2"/>
          <p:cNvSpPr>
            <a:spLocks noGrp="1"/>
          </p:cNvSpPr>
          <p:nvPr>
            <p:ph type="ctrTitle"/>
          </p:nvPr>
        </p:nvSpPr>
        <p:spPr>
          <a:xfrm>
            <a:off x="685800" y="228600"/>
            <a:ext cx="7772400" cy="2057400"/>
          </a:xfrm>
        </p:spPr>
        <p:txBody>
          <a:bodyPr anchor="ctr">
            <a:noAutofit/>
          </a:bodyPr>
          <a:lstStyle/>
          <a:p>
            <a:r>
              <a:rPr lang="en-US" sz="2400" dirty="0" smtClean="0">
                <a:solidFill>
                  <a:schemeClr val="bg2">
                    <a:lumMod val="50000"/>
                  </a:schemeClr>
                </a:solidFill>
              </a:rPr>
              <a:t>If you do not have the Universal Certificate with the </a:t>
            </a:r>
            <a:r>
              <a:rPr lang="en-US" sz="2400" b="1" dirty="0">
                <a:solidFill>
                  <a:schemeClr val="bg2">
                    <a:lumMod val="50000"/>
                  </a:schemeClr>
                </a:solidFill>
              </a:rPr>
              <a:t>SIIS Patient </a:t>
            </a:r>
            <a:r>
              <a:rPr lang="en-US" sz="2400" b="1" dirty="0" smtClean="0">
                <a:solidFill>
                  <a:schemeClr val="bg2">
                    <a:lumMod val="50000"/>
                  </a:schemeClr>
                </a:solidFill>
              </a:rPr>
              <a:t>ID</a:t>
            </a:r>
            <a:r>
              <a:rPr lang="en-US" sz="2400" dirty="0" smtClean="0">
                <a:solidFill>
                  <a:schemeClr val="bg2">
                    <a:lumMod val="50000"/>
                  </a:schemeClr>
                </a:solidFill>
              </a:rPr>
              <a:t>, enter the </a:t>
            </a:r>
            <a:r>
              <a:rPr lang="en-US" sz="2400" b="1" dirty="0" smtClean="0">
                <a:solidFill>
                  <a:schemeClr val="bg2">
                    <a:lumMod val="50000"/>
                  </a:schemeClr>
                </a:solidFill>
              </a:rPr>
              <a:t>First </a:t>
            </a:r>
            <a:r>
              <a:rPr lang="en-US" sz="2400" b="1" dirty="0">
                <a:solidFill>
                  <a:schemeClr val="bg2">
                    <a:lumMod val="50000"/>
                  </a:schemeClr>
                </a:solidFill>
              </a:rPr>
              <a:t>I</a:t>
            </a:r>
            <a:r>
              <a:rPr lang="en-US" sz="2400" b="1" dirty="0" smtClean="0">
                <a:solidFill>
                  <a:schemeClr val="bg2">
                    <a:lumMod val="50000"/>
                  </a:schemeClr>
                </a:solidFill>
              </a:rPr>
              <a:t>nitial of the First </a:t>
            </a:r>
            <a:r>
              <a:rPr lang="en-US" sz="2400" b="1" dirty="0">
                <a:solidFill>
                  <a:schemeClr val="bg2">
                    <a:lumMod val="50000"/>
                  </a:schemeClr>
                </a:solidFill>
              </a:rPr>
              <a:t>N</a:t>
            </a:r>
            <a:r>
              <a:rPr lang="en-US" sz="2400" b="1" dirty="0" smtClean="0">
                <a:solidFill>
                  <a:schemeClr val="bg2">
                    <a:lumMod val="50000"/>
                  </a:schemeClr>
                </a:solidFill>
              </a:rPr>
              <a:t>ame</a:t>
            </a:r>
            <a:r>
              <a:rPr lang="en-US" sz="2400" dirty="0" smtClean="0">
                <a:solidFill>
                  <a:schemeClr val="bg2">
                    <a:lumMod val="50000"/>
                  </a:schemeClr>
                </a:solidFill>
              </a:rPr>
              <a:t> &amp; </a:t>
            </a:r>
            <a:r>
              <a:rPr lang="en-US" sz="2400" b="1" dirty="0" smtClean="0">
                <a:solidFill>
                  <a:schemeClr val="bg2">
                    <a:lumMod val="50000"/>
                  </a:schemeClr>
                </a:solidFill>
              </a:rPr>
              <a:t>Date of Birth</a:t>
            </a:r>
            <a:r>
              <a:rPr lang="en-US" sz="2400" dirty="0" smtClean="0">
                <a:solidFill>
                  <a:schemeClr val="bg2">
                    <a:lumMod val="50000"/>
                  </a:schemeClr>
                </a:solidFill>
              </a:rPr>
              <a:t> of the child. Click </a:t>
            </a:r>
            <a:r>
              <a:rPr lang="en-US" sz="2400" b="1" dirty="0" smtClean="0">
                <a:solidFill>
                  <a:schemeClr val="bg2">
                    <a:lumMod val="50000"/>
                  </a:schemeClr>
                </a:solidFill>
              </a:rPr>
              <a:t>Search</a:t>
            </a:r>
            <a:r>
              <a:rPr lang="en-US" sz="2400" dirty="0" smtClean="0">
                <a:solidFill>
                  <a:schemeClr val="bg2">
                    <a:lumMod val="50000"/>
                  </a:schemeClr>
                </a:solidFill>
              </a:rPr>
              <a:t>.</a:t>
            </a:r>
            <a:endParaRPr lang="en-US" sz="2800" b="1" dirty="0">
              <a:solidFill>
                <a:schemeClr val="tx1"/>
              </a:solidFill>
            </a:endParaRPr>
          </a:p>
        </p:txBody>
      </p:sp>
      <p:pic>
        <p:nvPicPr>
          <p:cNvPr id="8" name="Picture 7" descr="logo"/>
          <p:cNvPicPr>
            <a:picLocks noChangeAspect="1" noChangeArrowheads="1"/>
          </p:cNvPicPr>
          <p:nvPr/>
        </p:nvPicPr>
        <p:blipFill>
          <a:blip r:embed="rId2" cstate="print"/>
          <a:srcRect/>
          <a:stretch>
            <a:fillRect/>
          </a:stretch>
        </p:blipFill>
        <p:spPr bwMode="auto">
          <a:xfrm>
            <a:off x="8229600" y="5715000"/>
            <a:ext cx="685800" cy="685800"/>
          </a:xfrm>
          <a:prstGeom prst="rect">
            <a:avLst/>
          </a:prstGeom>
          <a:noFill/>
        </p:spPr>
      </p:pic>
      <p:pic>
        <p:nvPicPr>
          <p:cNvPr id="10" name="Picture 9"/>
          <p:cNvPicPr/>
          <p:nvPr/>
        </p:nvPicPr>
        <p:blipFill>
          <a:blip r:embed="rId3" cstate="print"/>
          <a:srcRect l="10737" t="15385" r="28205" b="35897"/>
          <a:stretch>
            <a:fillRect/>
          </a:stretch>
        </p:blipFill>
        <p:spPr bwMode="auto">
          <a:xfrm>
            <a:off x="1371600" y="2743200"/>
            <a:ext cx="6553200" cy="3124200"/>
          </a:xfrm>
          <a:prstGeom prst="rect">
            <a:avLst/>
          </a:prstGeom>
          <a:noFill/>
          <a:ln w="9525">
            <a:noFill/>
            <a:miter lim="800000"/>
            <a:headEnd/>
            <a:tailEnd/>
          </a:ln>
        </p:spPr>
      </p:pic>
      <p:cxnSp>
        <p:nvCxnSpPr>
          <p:cNvPr id="12" name="Straight Arrow Connector 11"/>
          <p:cNvCxnSpPr/>
          <p:nvPr/>
        </p:nvCxnSpPr>
        <p:spPr>
          <a:xfrm>
            <a:off x="1676400" y="1752600"/>
            <a:ext cx="2209800" cy="1676400"/>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5" name="Straight Arrow Connector 14"/>
          <p:cNvCxnSpPr/>
          <p:nvPr/>
        </p:nvCxnSpPr>
        <p:spPr>
          <a:xfrm>
            <a:off x="3810000" y="1752600"/>
            <a:ext cx="685800" cy="1905000"/>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p:nvPr/>
        </p:nvCxnSpPr>
        <p:spPr>
          <a:xfrm>
            <a:off x="7467600" y="1752600"/>
            <a:ext cx="228600" cy="2895600"/>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pic>
        <p:nvPicPr>
          <p:cNvPr id="11" name="Picture 10"/>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76786" y="5955030"/>
            <a:ext cx="1075764" cy="381000"/>
          </a:xfrm>
          <a:prstGeom prst="rect">
            <a:avLst/>
          </a:prstGeom>
        </p:spPr>
      </p:pic>
      <p:sp>
        <p:nvSpPr>
          <p:cNvPr id="6" name="TextBox 5"/>
          <p:cNvSpPr txBox="1"/>
          <p:nvPr/>
        </p:nvSpPr>
        <p:spPr>
          <a:xfrm>
            <a:off x="1763616" y="5943600"/>
            <a:ext cx="5932584" cy="738664"/>
          </a:xfrm>
          <a:prstGeom prst="rect">
            <a:avLst/>
          </a:prstGeom>
          <a:solidFill>
            <a:srgbClr val="FF0000"/>
          </a:solidFill>
        </p:spPr>
        <p:txBody>
          <a:bodyPr wrap="square" rtlCol="0">
            <a:spAutoFit/>
          </a:bodyPr>
          <a:lstStyle/>
          <a:p>
            <a:r>
              <a:rPr lang="en-US" sz="1400" dirty="0" smtClean="0">
                <a:solidFill>
                  <a:schemeClr val="bg1"/>
                </a:solidFill>
              </a:rPr>
              <a:t>It is important to search using </a:t>
            </a:r>
            <a:r>
              <a:rPr lang="en-US" sz="1400" b="1" dirty="0" smtClean="0">
                <a:solidFill>
                  <a:schemeClr val="bg1"/>
                </a:solidFill>
              </a:rPr>
              <a:t>FIRST INITIAL</a:t>
            </a:r>
            <a:r>
              <a:rPr lang="en-US" sz="1400" dirty="0" smtClean="0">
                <a:solidFill>
                  <a:schemeClr val="bg1"/>
                </a:solidFill>
              </a:rPr>
              <a:t> and </a:t>
            </a:r>
            <a:r>
              <a:rPr lang="en-US" sz="1400" b="1" dirty="0" smtClean="0">
                <a:solidFill>
                  <a:schemeClr val="bg1"/>
                </a:solidFill>
              </a:rPr>
              <a:t>DATE OF BIRTH</a:t>
            </a:r>
            <a:r>
              <a:rPr lang="en-US" sz="1400" dirty="0" smtClean="0">
                <a:solidFill>
                  <a:schemeClr val="bg1"/>
                </a:solidFill>
              </a:rPr>
              <a:t> as many children have first names with alternate spellings, hyphens, and apostrophes </a:t>
            </a:r>
            <a:r>
              <a:rPr lang="en-US" sz="1400" b="1" dirty="0" smtClean="0">
                <a:solidFill>
                  <a:schemeClr val="bg1"/>
                </a:solidFill>
              </a:rPr>
              <a:t>OR</a:t>
            </a:r>
            <a:r>
              <a:rPr lang="en-US" sz="1400" dirty="0" smtClean="0">
                <a:solidFill>
                  <a:schemeClr val="bg1"/>
                </a:solidFill>
              </a:rPr>
              <a:t> may be listed under a different parent’s last name. </a:t>
            </a:r>
            <a:endParaRPr lang="en-US" sz="1400" dirty="0">
              <a:solidFill>
                <a:schemeClr val="bg1"/>
              </a:solidFill>
            </a:endParaRPr>
          </a:p>
        </p:txBody>
      </p:sp>
    </p:spTree>
    <p:extLst>
      <p:ext uri="{BB962C8B-B14F-4D97-AF65-F5344CB8AC3E}">
        <p14:creationId xmlns:p14="http://schemas.microsoft.com/office/powerpoint/2010/main" val="39843529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p:txBody>
          <a:bodyPr/>
          <a:lstStyle/>
          <a:p>
            <a:endParaRPr lang="en-US" dirty="0"/>
          </a:p>
        </p:txBody>
      </p:sp>
      <p:sp>
        <p:nvSpPr>
          <p:cNvPr id="3" name="Title 2"/>
          <p:cNvSpPr>
            <a:spLocks noGrp="1"/>
          </p:cNvSpPr>
          <p:nvPr>
            <p:ph type="ctrTitle"/>
          </p:nvPr>
        </p:nvSpPr>
        <p:spPr>
          <a:xfrm>
            <a:off x="762000" y="381000"/>
            <a:ext cx="7772400" cy="1524000"/>
          </a:xfrm>
        </p:spPr>
        <p:txBody>
          <a:bodyPr>
            <a:noAutofit/>
          </a:bodyPr>
          <a:lstStyle/>
          <a:p>
            <a:r>
              <a:rPr lang="en-US" sz="2400" dirty="0">
                <a:solidFill>
                  <a:schemeClr val="bg2">
                    <a:lumMod val="50000"/>
                  </a:schemeClr>
                </a:solidFill>
              </a:rPr>
              <a:t>I</a:t>
            </a:r>
            <a:r>
              <a:rPr lang="en-US" sz="2400" dirty="0" smtClean="0">
                <a:solidFill>
                  <a:schemeClr val="bg2">
                    <a:lumMod val="50000"/>
                  </a:schemeClr>
                </a:solidFill>
              </a:rPr>
              <a:t>f there is a record in LINKS, it will appear under </a:t>
            </a:r>
            <a:r>
              <a:rPr lang="en-US" sz="2400" b="1" dirty="0" smtClean="0">
                <a:solidFill>
                  <a:schemeClr val="bg2">
                    <a:lumMod val="50000"/>
                  </a:schemeClr>
                </a:solidFill>
              </a:rPr>
              <a:t>Patient Search Results</a:t>
            </a:r>
            <a:r>
              <a:rPr lang="en-US" sz="2400" dirty="0" smtClean="0">
                <a:solidFill>
                  <a:schemeClr val="bg2">
                    <a:lumMod val="50000"/>
                  </a:schemeClr>
                </a:solidFill>
              </a:rPr>
              <a:t>.</a:t>
            </a:r>
            <a:br>
              <a:rPr lang="en-US" sz="2400" dirty="0" smtClean="0">
                <a:solidFill>
                  <a:schemeClr val="bg2">
                    <a:lumMod val="50000"/>
                  </a:schemeClr>
                </a:solidFill>
              </a:rPr>
            </a:br>
            <a:r>
              <a:rPr lang="en-US" sz="2400" dirty="0" smtClean="0">
                <a:solidFill>
                  <a:schemeClr val="bg2">
                    <a:lumMod val="50000"/>
                  </a:schemeClr>
                </a:solidFill>
              </a:rPr>
              <a:t>Click on the child’s record you are searching for to proceed. </a:t>
            </a:r>
            <a:endParaRPr lang="en-US" sz="2400" dirty="0"/>
          </a:p>
        </p:txBody>
      </p:sp>
      <p:pic>
        <p:nvPicPr>
          <p:cNvPr id="6" name="Picture 5" descr="logo"/>
          <p:cNvPicPr>
            <a:picLocks noChangeAspect="1" noChangeArrowheads="1"/>
          </p:cNvPicPr>
          <p:nvPr/>
        </p:nvPicPr>
        <p:blipFill>
          <a:blip r:embed="rId2" cstate="print"/>
          <a:srcRect/>
          <a:stretch>
            <a:fillRect/>
          </a:stretch>
        </p:blipFill>
        <p:spPr bwMode="auto">
          <a:xfrm>
            <a:off x="8229600" y="5715000"/>
            <a:ext cx="685800" cy="685800"/>
          </a:xfrm>
          <a:prstGeom prst="rect">
            <a:avLst/>
          </a:prstGeom>
          <a:noFill/>
        </p:spPr>
      </p:pic>
      <p:pic>
        <p:nvPicPr>
          <p:cNvPr id="13" name="Picture 12"/>
          <p:cNvPicPr/>
          <p:nvPr/>
        </p:nvPicPr>
        <p:blipFill>
          <a:blip r:embed="rId3" cstate="print"/>
          <a:srcRect l="12340" t="17949" r="26763" b="22051"/>
          <a:stretch>
            <a:fillRect/>
          </a:stretch>
        </p:blipFill>
        <p:spPr bwMode="auto">
          <a:xfrm>
            <a:off x="1066800" y="2667000"/>
            <a:ext cx="7086600" cy="3200400"/>
          </a:xfrm>
          <a:prstGeom prst="rect">
            <a:avLst/>
          </a:prstGeom>
          <a:noFill/>
          <a:ln w="9525">
            <a:noFill/>
            <a:miter lim="800000"/>
            <a:headEnd/>
            <a:tailEnd/>
          </a:ln>
        </p:spPr>
      </p:pic>
      <p:cxnSp>
        <p:nvCxnSpPr>
          <p:cNvPr id="15" name="Straight Arrow Connector 14"/>
          <p:cNvCxnSpPr/>
          <p:nvPr/>
        </p:nvCxnSpPr>
        <p:spPr>
          <a:xfrm flipH="1">
            <a:off x="3048000" y="1143000"/>
            <a:ext cx="838200" cy="3962400"/>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pic>
        <p:nvPicPr>
          <p:cNvPr id="12" name="Picture 1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28600" y="5980113"/>
            <a:ext cx="914400" cy="323850"/>
          </a:xfrm>
          <a:prstGeom prst="rect">
            <a:avLst/>
          </a:prstGeom>
        </p:spPr>
      </p:pic>
    </p:spTree>
    <p:extLst>
      <p:ext uri="{BB962C8B-B14F-4D97-AF65-F5344CB8AC3E}">
        <p14:creationId xmlns:p14="http://schemas.microsoft.com/office/powerpoint/2010/main" val="254809836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p:txBody>
          <a:bodyPr/>
          <a:lstStyle/>
          <a:p>
            <a:endParaRPr lang="en-US" dirty="0"/>
          </a:p>
        </p:txBody>
      </p:sp>
      <p:sp>
        <p:nvSpPr>
          <p:cNvPr id="3" name="Title 2"/>
          <p:cNvSpPr>
            <a:spLocks noGrp="1"/>
          </p:cNvSpPr>
          <p:nvPr>
            <p:ph type="ctrTitle"/>
          </p:nvPr>
        </p:nvSpPr>
        <p:spPr>
          <a:xfrm>
            <a:off x="685800" y="76200"/>
            <a:ext cx="8077200" cy="2590800"/>
          </a:xfrm>
        </p:spPr>
        <p:txBody>
          <a:bodyPr anchor="ctr">
            <a:normAutofit/>
          </a:bodyPr>
          <a:lstStyle/>
          <a:p>
            <a:r>
              <a:rPr lang="en-US" sz="2400" dirty="0" smtClean="0">
                <a:solidFill>
                  <a:schemeClr val="bg2">
                    <a:lumMod val="50000"/>
                  </a:schemeClr>
                </a:solidFill>
              </a:rPr>
              <a:t>When the record is retrieved, be sure you have the correct </a:t>
            </a:r>
            <a:r>
              <a:rPr lang="en-US" sz="2400" b="1" dirty="0" smtClean="0">
                <a:solidFill>
                  <a:schemeClr val="bg2">
                    <a:lumMod val="50000"/>
                  </a:schemeClr>
                </a:solidFill>
              </a:rPr>
              <a:t>Grade Level </a:t>
            </a:r>
            <a:r>
              <a:rPr lang="en-US" sz="2400" dirty="0" smtClean="0">
                <a:solidFill>
                  <a:schemeClr val="bg2">
                    <a:lumMod val="50000"/>
                  </a:schemeClr>
                </a:solidFill>
              </a:rPr>
              <a:t>checked and </a:t>
            </a:r>
            <a:r>
              <a:rPr lang="en-US" sz="2400" b="1" dirty="0" smtClean="0">
                <a:solidFill>
                  <a:schemeClr val="bg2">
                    <a:lumMod val="50000"/>
                  </a:schemeClr>
                </a:solidFill>
              </a:rPr>
              <a:t>Include on Reports </a:t>
            </a:r>
            <a:r>
              <a:rPr lang="en-US" sz="2400" dirty="0" smtClean="0">
                <a:solidFill>
                  <a:schemeClr val="bg2">
                    <a:lumMod val="50000"/>
                  </a:schemeClr>
                </a:solidFill>
              </a:rPr>
              <a:t>then click </a:t>
            </a:r>
            <a:r>
              <a:rPr lang="en-US" sz="2400" b="1" dirty="0" smtClean="0">
                <a:solidFill>
                  <a:schemeClr val="bg2">
                    <a:lumMod val="50000"/>
                  </a:schemeClr>
                </a:solidFill>
              </a:rPr>
              <a:t>Update</a:t>
            </a:r>
            <a:r>
              <a:rPr lang="en-US" sz="2400" dirty="0" smtClean="0">
                <a:solidFill>
                  <a:schemeClr val="bg2">
                    <a:lumMod val="50000"/>
                  </a:schemeClr>
                </a:solidFill>
              </a:rPr>
              <a:t>. This will add the child to your school roster.</a:t>
            </a:r>
            <a:r>
              <a:rPr lang="en-US" sz="2400" dirty="0">
                <a:solidFill>
                  <a:schemeClr val="bg2">
                    <a:lumMod val="50000"/>
                  </a:schemeClr>
                </a:solidFill>
              </a:rPr>
              <a:t/>
            </a:r>
            <a:br>
              <a:rPr lang="en-US" sz="2400" dirty="0">
                <a:solidFill>
                  <a:schemeClr val="bg2">
                    <a:lumMod val="50000"/>
                  </a:schemeClr>
                </a:solidFill>
              </a:rPr>
            </a:br>
            <a:endParaRPr lang="en-US" sz="2400" dirty="0">
              <a:solidFill>
                <a:schemeClr val="bg2">
                  <a:lumMod val="50000"/>
                </a:schemeClr>
              </a:solidFill>
            </a:endParaRPr>
          </a:p>
        </p:txBody>
      </p:sp>
      <p:pic>
        <p:nvPicPr>
          <p:cNvPr id="7" name="Picture 6"/>
          <p:cNvPicPr/>
          <p:nvPr/>
        </p:nvPicPr>
        <p:blipFill>
          <a:blip r:embed="rId2" cstate="print"/>
          <a:srcRect l="15224" t="13846" r="33173" b="46410"/>
          <a:stretch>
            <a:fillRect/>
          </a:stretch>
        </p:blipFill>
        <p:spPr bwMode="auto">
          <a:xfrm>
            <a:off x="381000" y="2743200"/>
            <a:ext cx="8534400" cy="3200400"/>
          </a:xfrm>
          <a:prstGeom prst="rect">
            <a:avLst/>
          </a:prstGeom>
          <a:noFill/>
          <a:ln w="9525">
            <a:noFill/>
            <a:miter lim="800000"/>
            <a:headEnd/>
            <a:tailEnd/>
          </a:ln>
        </p:spPr>
      </p:pic>
      <p:cxnSp>
        <p:nvCxnSpPr>
          <p:cNvPr id="13" name="Straight Arrow Connector 12"/>
          <p:cNvCxnSpPr/>
          <p:nvPr/>
        </p:nvCxnSpPr>
        <p:spPr>
          <a:xfrm>
            <a:off x="1143000" y="1295400"/>
            <a:ext cx="1219200" cy="3657600"/>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6" name="Straight Arrow Connector 15"/>
          <p:cNvCxnSpPr/>
          <p:nvPr/>
        </p:nvCxnSpPr>
        <p:spPr>
          <a:xfrm>
            <a:off x="2362200" y="1676400"/>
            <a:ext cx="5943600" cy="3657600"/>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p:nvPr/>
        </p:nvCxnSpPr>
        <p:spPr>
          <a:xfrm>
            <a:off x="5562600" y="1295400"/>
            <a:ext cx="2743200" cy="3505200"/>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pic>
        <p:nvPicPr>
          <p:cNvPr id="11" name="Picture 10" descr="logo"/>
          <p:cNvPicPr/>
          <p:nvPr/>
        </p:nvPicPr>
        <p:blipFill>
          <a:blip r:embed="rId3" cstate="print"/>
          <a:srcRect/>
          <a:stretch>
            <a:fillRect/>
          </a:stretch>
        </p:blipFill>
        <p:spPr bwMode="auto">
          <a:xfrm>
            <a:off x="8305800" y="5715000"/>
            <a:ext cx="685800" cy="685800"/>
          </a:xfrm>
          <a:prstGeom prst="rect">
            <a:avLst/>
          </a:prstGeom>
          <a:noFill/>
        </p:spPr>
      </p:pic>
      <p:pic>
        <p:nvPicPr>
          <p:cNvPr id="10" name="Picture 9"/>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28600" y="5980113"/>
            <a:ext cx="914400" cy="323850"/>
          </a:xfrm>
          <a:prstGeom prst="rect">
            <a:avLst/>
          </a:prstGeom>
        </p:spPr>
      </p:pic>
    </p:spTree>
    <p:extLst>
      <p:ext uri="{BB962C8B-B14F-4D97-AF65-F5344CB8AC3E}">
        <p14:creationId xmlns:p14="http://schemas.microsoft.com/office/powerpoint/2010/main" val="425458101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p:txBody>
          <a:bodyPr/>
          <a:lstStyle/>
          <a:p>
            <a:endParaRPr lang="en-US" dirty="0"/>
          </a:p>
        </p:txBody>
      </p:sp>
      <p:sp>
        <p:nvSpPr>
          <p:cNvPr id="3" name="Title 2"/>
          <p:cNvSpPr>
            <a:spLocks noGrp="1"/>
          </p:cNvSpPr>
          <p:nvPr>
            <p:ph type="ctrTitle"/>
          </p:nvPr>
        </p:nvSpPr>
        <p:spPr>
          <a:xfrm>
            <a:off x="685800" y="76200"/>
            <a:ext cx="7772400" cy="2590800"/>
          </a:xfrm>
        </p:spPr>
        <p:txBody>
          <a:bodyPr>
            <a:normAutofit fontScale="90000"/>
          </a:bodyPr>
          <a:lstStyle/>
          <a:p>
            <a:r>
              <a:rPr lang="en-US" dirty="0" smtClean="0">
                <a:solidFill>
                  <a:schemeClr val="bg2">
                    <a:lumMod val="50000"/>
                  </a:schemeClr>
                </a:solidFill>
              </a:rPr>
              <a:t/>
            </a:r>
            <a:br>
              <a:rPr lang="en-US" dirty="0" smtClean="0">
                <a:solidFill>
                  <a:schemeClr val="bg2">
                    <a:lumMod val="50000"/>
                  </a:schemeClr>
                </a:solidFill>
              </a:rPr>
            </a:br>
            <a:r>
              <a:rPr lang="en-US" dirty="0">
                <a:solidFill>
                  <a:schemeClr val="bg2">
                    <a:lumMod val="50000"/>
                  </a:schemeClr>
                </a:solidFill>
              </a:rPr>
              <a:t/>
            </a:r>
            <a:br>
              <a:rPr lang="en-US" dirty="0">
                <a:solidFill>
                  <a:schemeClr val="bg2">
                    <a:lumMod val="50000"/>
                  </a:schemeClr>
                </a:solidFill>
              </a:rPr>
            </a:br>
            <a:r>
              <a:rPr lang="en-US" sz="2700" dirty="0" smtClean="0">
                <a:solidFill>
                  <a:schemeClr val="bg2">
                    <a:lumMod val="50000"/>
                  </a:schemeClr>
                </a:solidFill>
              </a:rPr>
              <a:t>You will then click on </a:t>
            </a:r>
            <a:r>
              <a:rPr lang="en-US" sz="2700" b="1" dirty="0" smtClean="0">
                <a:solidFill>
                  <a:schemeClr val="bg2">
                    <a:lumMod val="50000"/>
                  </a:schemeClr>
                </a:solidFill>
              </a:rPr>
              <a:t>Patient Search/Add </a:t>
            </a:r>
            <a:r>
              <a:rPr lang="en-US" sz="2700" dirty="0" smtClean="0">
                <a:solidFill>
                  <a:schemeClr val="bg2">
                    <a:lumMod val="50000"/>
                  </a:schemeClr>
                </a:solidFill>
              </a:rPr>
              <a:t>and repeat the process until all your children are attached to your school.</a:t>
            </a:r>
            <a:r>
              <a:rPr lang="en-US" b="1" dirty="0">
                <a:solidFill>
                  <a:schemeClr val="bg2">
                    <a:lumMod val="50000"/>
                  </a:schemeClr>
                </a:solidFill>
              </a:rPr>
              <a:t/>
            </a:r>
            <a:br>
              <a:rPr lang="en-US" b="1" dirty="0">
                <a:solidFill>
                  <a:schemeClr val="bg2">
                    <a:lumMod val="50000"/>
                  </a:schemeClr>
                </a:solidFill>
              </a:rPr>
            </a:br>
            <a:endParaRPr lang="en-US" b="1" dirty="0">
              <a:solidFill>
                <a:schemeClr val="bg2">
                  <a:lumMod val="50000"/>
                </a:schemeClr>
              </a:solidFill>
            </a:endParaRPr>
          </a:p>
        </p:txBody>
      </p:sp>
      <p:pic>
        <p:nvPicPr>
          <p:cNvPr id="6" name="Picture 5"/>
          <p:cNvPicPr/>
          <p:nvPr/>
        </p:nvPicPr>
        <p:blipFill>
          <a:blip r:embed="rId2" cstate="print"/>
          <a:srcRect l="10897" t="14872" r="27885" b="32821"/>
          <a:stretch>
            <a:fillRect/>
          </a:stretch>
        </p:blipFill>
        <p:spPr bwMode="auto">
          <a:xfrm>
            <a:off x="1295400" y="2598420"/>
            <a:ext cx="6477000" cy="3200400"/>
          </a:xfrm>
          <a:prstGeom prst="rect">
            <a:avLst/>
          </a:prstGeom>
          <a:noFill/>
          <a:ln w="9525">
            <a:noFill/>
            <a:miter lim="800000"/>
            <a:headEnd/>
            <a:tailEnd/>
          </a:ln>
        </p:spPr>
      </p:pic>
      <p:cxnSp>
        <p:nvCxnSpPr>
          <p:cNvPr id="9" name="Straight Arrow Connector 8"/>
          <p:cNvCxnSpPr/>
          <p:nvPr/>
        </p:nvCxnSpPr>
        <p:spPr>
          <a:xfrm flipH="1">
            <a:off x="1828800" y="1295400"/>
            <a:ext cx="3276600" cy="2819400"/>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pic>
        <p:nvPicPr>
          <p:cNvPr id="12" name="Picture 11" descr="logo"/>
          <p:cNvPicPr/>
          <p:nvPr/>
        </p:nvPicPr>
        <p:blipFill>
          <a:blip r:embed="rId3" cstate="print"/>
          <a:srcRect/>
          <a:stretch>
            <a:fillRect/>
          </a:stretch>
        </p:blipFill>
        <p:spPr bwMode="auto">
          <a:xfrm>
            <a:off x="8305800" y="5715000"/>
            <a:ext cx="685800" cy="685800"/>
          </a:xfrm>
          <a:prstGeom prst="rect">
            <a:avLst/>
          </a:prstGeom>
          <a:noFill/>
        </p:spPr>
      </p:pic>
      <p:pic>
        <p:nvPicPr>
          <p:cNvPr id="8" name="Picture 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28600" y="5867400"/>
            <a:ext cx="1232647" cy="436563"/>
          </a:xfrm>
          <a:prstGeom prst="rect">
            <a:avLst/>
          </a:prstGeom>
        </p:spPr>
      </p:pic>
    </p:spTree>
    <p:extLst>
      <p:ext uri="{BB962C8B-B14F-4D97-AF65-F5344CB8AC3E}">
        <p14:creationId xmlns:p14="http://schemas.microsoft.com/office/powerpoint/2010/main" val="305582414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1361036" y="2590800"/>
            <a:ext cx="6421951" cy="2308324"/>
          </a:xfrm>
          <a:prstGeom prst="rect">
            <a:avLst/>
          </a:prstGeom>
          <a:noFill/>
        </p:spPr>
        <p:txBody>
          <a:bodyPr wrap="none" rtlCol="0">
            <a:spAutoFit/>
          </a:bodyPr>
          <a:lstStyle/>
          <a:p>
            <a:pPr algn="ctr"/>
            <a:r>
              <a:rPr lang="en-US" sz="4800" b="1" dirty="0" smtClean="0">
                <a:solidFill>
                  <a:schemeClr val="bg2">
                    <a:lumMod val="50000"/>
                  </a:schemeClr>
                </a:solidFill>
              </a:rPr>
              <a:t>Adding a New</a:t>
            </a:r>
          </a:p>
          <a:p>
            <a:pPr algn="ctr"/>
            <a:r>
              <a:rPr lang="en-US" sz="4800" b="1" dirty="0" smtClean="0">
                <a:solidFill>
                  <a:schemeClr val="bg2">
                    <a:lumMod val="50000"/>
                  </a:schemeClr>
                </a:solidFill>
              </a:rPr>
              <a:t>Patient and Adding </a:t>
            </a:r>
          </a:p>
          <a:p>
            <a:pPr algn="ctr"/>
            <a:r>
              <a:rPr lang="en-US" sz="4800" b="1" dirty="0" smtClean="0">
                <a:solidFill>
                  <a:schemeClr val="bg2">
                    <a:lumMod val="50000"/>
                  </a:schemeClr>
                </a:solidFill>
              </a:rPr>
              <a:t>to School Roster</a:t>
            </a:r>
            <a:endParaRPr lang="en-US" sz="4800" b="1" dirty="0">
              <a:solidFill>
                <a:schemeClr val="bg2">
                  <a:lumMod val="50000"/>
                </a:schemeClr>
              </a:solidFill>
            </a:endParaRPr>
          </a:p>
        </p:txBody>
      </p:sp>
      <p:pic>
        <p:nvPicPr>
          <p:cNvPr id="3" name="Picture 4" descr="logo"/>
          <p:cNvPicPr>
            <a:picLocks noChangeAspect="1" noChangeArrowheads="1"/>
          </p:cNvPicPr>
          <p:nvPr/>
        </p:nvPicPr>
        <p:blipFill>
          <a:blip r:embed="rId2" cstate="print"/>
          <a:srcRect/>
          <a:stretch>
            <a:fillRect/>
          </a:stretch>
        </p:blipFill>
        <p:spPr bwMode="auto">
          <a:xfrm>
            <a:off x="7696200" y="152400"/>
            <a:ext cx="1143000" cy="1143000"/>
          </a:xfrm>
          <a:prstGeom prst="rect">
            <a:avLst/>
          </a:prstGeom>
          <a:noFill/>
        </p:spPr>
      </p:pic>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04800" y="309372"/>
            <a:ext cx="2340864" cy="829056"/>
          </a:xfrm>
          <a:prstGeom prst="rect">
            <a:avLst/>
          </a:prstGeom>
        </p:spPr>
      </p:pic>
    </p:spTree>
    <p:extLst>
      <p:ext uri="{BB962C8B-B14F-4D97-AF65-F5344CB8AC3E}">
        <p14:creationId xmlns:p14="http://schemas.microsoft.com/office/powerpoint/2010/main" val="208768120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p:txBody>
          <a:bodyPr/>
          <a:lstStyle/>
          <a:p>
            <a:endParaRPr lang="en-US" dirty="0"/>
          </a:p>
        </p:txBody>
      </p:sp>
      <p:sp>
        <p:nvSpPr>
          <p:cNvPr id="3" name="Title 2"/>
          <p:cNvSpPr>
            <a:spLocks noGrp="1"/>
          </p:cNvSpPr>
          <p:nvPr>
            <p:ph type="ctrTitle"/>
          </p:nvPr>
        </p:nvSpPr>
        <p:spPr>
          <a:xfrm>
            <a:off x="685800" y="304800"/>
            <a:ext cx="7772400" cy="2209800"/>
          </a:xfrm>
        </p:spPr>
        <p:txBody>
          <a:bodyPr anchor="ctr">
            <a:normAutofit fontScale="90000"/>
          </a:bodyPr>
          <a:lstStyle/>
          <a:p>
            <a:r>
              <a:rPr lang="en-US" sz="2700" dirty="0" smtClean="0">
                <a:solidFill>
                  <a:schemeClr val="bg2">
                    <a:lumMod val="50000"/>
                  </a:schemeClr>
                </a:solidFill>
              </a:rPr>
              <a:t>If the patient is not in LINKS, check the box on bottom left labeled “</a:t>
            </a:r>
            <a:r>
              <a:rPr lang="en-US" sz="2700" b="1" dirty="0" smtClean="0">
                <a:solidFill>
                  <a:schemeClr val="bg2">
                    <a:lumMod val="50000"/>
                  </a:schemeClr>
                </a:solidFill>
              </a:rPr>
              <a:t>Check here if adding a new patient</a:t>
            </a:r>
            <a:r>
              <a:rPr lang="en-US" sz="2700" dirty="0" smtClean="0">
                <a:solidFill>
                  <a:schemeClr val="bg2">
                    <a:lumMod val="50000"/>
                  </a:schemeClr>
                </a:solidFill>
              </a:rPr>
              <a:t>.”  (You will notice required fields are highlighted in </a:t>
            </a:r>
            <a:r>
              <a:rPr lang="en-US" sz="2700" b="1" dirty="0" smtClean="0">
                <a:solidFill>
                  <a:srgbClr val="FF0000"/>
                </a:solidFill>
              </a:rPr>
              <a:t>red</a:t>
            </a:r>
            <a:r>
              <a:rPr lang="en-US" sz="2700" dirty="0" smtClean="0">
                <a:solidFill>
                  <a:schemeClr val="bg2">
                    <a:lumMod val="50000"/>
                  </a:schemeClr>
                </a:solidFill>
              </a:rPr>
              <a:t>.)</a:t>
            </a:r>
            <a:r>
              <a:rPr lang="en-US" dirty="0" smtClean="0"/>
              <a:t/>
            </a:r>
            <a:br>
              <a:rPr lang="en-US" dirty="0" smtClean="0"/>
            </a:br>
            <a:endParaRPr lang="en-US" dirty="0"/>
          </a:p>
        </p:txBody>
      </p:sp>
      <p:pic>
        <p:nvPicPr>
          <p:cNvPr id="6" name="Picture 5" descr="logo"/>
          <p:cNvPicPr>
            <a:picLocks noChangeAspect="1" noChangeArrowheads="1"/>
          </p:cNvPicPr>
          <p:nvPr/>
        </p:nvPicPr>
        <p:blipFill>
          <a:blip r:embed="rId2" cstate="print"/>
          <a:srcRect/>
          <a:stretch>
            <a:fillRect/>
          </a:stretch>
        </p:blipFill>
        <p:spPr bwMode="auto">
          <a:xfrm>
            <a:off x="8229600" y="5715000"/>
            <a:ext cx="685800" cy="685800"/>
          </a:xfrm>
          <a:prstGeom prst="rect">
            <a:avLst/>
          </a:prstGeom>
          <a:noFill/>
        </p:spPr>
      </p:pic>
      <p:pic>
        <p:nvPicPr>
          <p:cNvPr id="7" name="Picture 6"/>
          <p:cNvPicPr/>
          <p:nvPr/>
        </p:nvPicPr>
        <p:blipFill>
          <a:blip r:embed="rId3" cstate="print"/>
          <a:srcRect l="11538" t="15385" r="27885" b="29231"/>
          <a:stretch>
            <a:fillRect/>
          </a:stretch>
        </p:blipFill>
        <p:spPr bwMode="auto">
          <a:xfrm>
            <a:off x="457200" y="2743200"/>
            <a:ext cx="8153400" cy="2971800"/>
          </a:xfrm>
          <a:prstGeom prst="rect">
            <a:avLst/>
          </a:prstGeom>
          <a:noFill/>
          <a:ln w="9525">
            <a:noFill/>
            <a:miter lim="800000"/>
            <a:headEnd/>
            <a:tailEnd/>
          </a:ln>
        </p:spPr>
      </p:pic>
      <p:cxnSp>
        <p:nvCxnSpPr>
          <p:cNvPr id="9" name="Straight Arrow Connector 8"/>
          <p:cNvCxnSpPr/>
          <p:nvPr/>
        </p:nvCxnSpPr>
        <p:spPr>
          <a:xfrm flipH="1">
            <a:off x="1887794" y="1304618"/>
            <a:ext cx="2989006" cy="2982247"/>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pic>
        <p:nvPicPr>
          <p:cNvPr id="8" name="Picture 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28600" y="5791200"/>
            <a:ext cx="1447800" cy="512763"/>
          </a:xfrm>
          <a:prstGeom prst="rect">
            <a:avLst/>
          </a:prstGeom>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wrap="none" lIns="0" rIns="0" anchor="ctr">
            <a:normAutofit/>
          </a:bodyPr>
          <a:lstStyle/>
          <a:p>
            <a:r>
              <a:rPr lang="en-US" sz="2400" dirty="0" smtClean="0">
                <a:solidFill>
                  <a:schemeClr val="bg2">
                    <a:lumMod val="50000"/>
                  </a:schemeClr>
                </a:solidFill>
              </a:rPr>
              <a:t>Louisiana State Revised Statute 17:170</a:t>
            </a:r>
            <a:endParaRPr lang="en-US" sz="2400" dirty="0"/>
          </a:p>
        </p:txBody>
      </p:sp>
      <p:sp>
        <p:nvSpPr>
          <p:cNvPr id="3" name="Content Placeholder 2"/>
          <p:cNvSpPr>
            <a:spLocks noGrp="1"/>
          </p:cNvSpPr>
          <p:nvPr>
            <p:ph sz="quarter" idx="1"/>
          </p:nvPr>
        </p:nvSpPr>
        <p:spPr/>
        <p:txBody>
          <a:bodyPr>
            <a:normAutofit fontScale="85000" lnSpcReduction="20000"/>
          </a:bodyPr>
          <a:lstStyle/>
          <a:p>
            <a:pPr marL="182880" indent="0">
              <a:buNone/>
            </a:pPr>
            <a:r>
              <a:rPr lang="en-US" sz="2600" dirty="0" smtClean="0">
                <a:solidFill>
                  <a:schemeClr val="bg2">
                    <a:lumMod val="50000"/>
                  </a:schemeClr>
                </a:solidFill>
              </a:rPr>
              <a:t>Schools in the State of Louisiana are required to report their immunization rosters under </a:t>
            </a:r>
            <a:r>
              <a:rPr lang="en-US" sz="2600" b="1" dirty="0" smtClean="0">
                <a:solidFill>
                  <a:schemeClr val="bg2">
                    <a:lumMod val="50000"/>
                  </a:schemeClr>
                </a:solidFill>
              </a:rPr>
              <a:t>RS 17:170 </a:t>
            </a:r>
            <a:r>
              <a:rPr lang="en-US" sz="2600" dirty="0" smtClean="0">
                <a:solidFill>
                  <a:schemeClr val="bg2">
                    <a:lumMod val="50000"/>
                  </a:schemeClr>
                </a:solidFill>
              </a:rPr>
              <a:t>which states:</a:t>
            </a:r>
          </a:p>
          <a:p>
            <a:pPr marL="548640" lvl="2" indent="0">
              <a:buNone/>
            </a:pPr>
            <a:r>
              <a:rPr lang="en-US" sz="1700" i="1" dirty="0" smtClean="0">
                <a:solidFill>
                  <a:schemeClr val="bg2">
                    <a:lumMod val="50000"/>
                  </a:schemeClr>
                </a:solidFill>
              </a:rPr>
              <a:t>“1. </a:t>
            </a:r>
            <a:r>
              <a:rPr lang="en-US" sz="2100" i="1" dirty="0" smtClean="0">
                <a:solidFill>
                  <a:schemeClr val="bg2">
                    <a:lumMod val="50000"/>
                  </a:schemeClr>
                </a:solidFill>
              </a:rPr>
              <a:t>Chief </a:t>
            </a:r>
            <a:r>
              <a:rPr lang="en-US" sz="2100" i="1" dirty="0">
                <a:solidFill>
                  <a:schemeClr val="bg2">
                    <a:lumMod val="50000"/>
                  </a:schemeClr>
                </a:solidFill>
              </a:rPr>
              <a:t>administrators of all elementary and secondary schools, kindergartens, colleges, universities, proprietary schools, vocational schools, and licensed day care centers whether public or private within this state shall</a:t>
            </a:r>
            <a:r>
              <a:rPr lang="en-US" sz="2100" i="1" dirty="0" smtClean="0">
                <a:solidFill>
                  <a:schemeClr val="bg2">
                    <a:lumMod val="50000"/>
                  </a:schemeClr>
                </a:solidFill>
              </a:rPr>
              <a:t>:</a:t>
            </a:r>
            <a:endParaRPr lang="en-US" sz="4700" i="1" dirty="0">
              <a:solidFill>
                <a:schemeClr val="bg2">
                  <a:lumMod val="50000"/>
                </a:schemeClr>
              </a:solidFill>
            </a:endParaRPr>
          </a:p>
          <a:p>
            <a:pPr marL="1280160" lvl="3" indent="-457200">
              <a:buAutoNum type="alphaLcParenBoth"/>
            </a:pPr>
            <a:r>
              <a:rPr lang="en-US" sz="2100" i="1" dirty="0" smtClean="0">
                <a:solidFill>
                  <a:schemeClr val="bg2">
                    <a:lumMod val="50000"/>
                  </a:schemeClr>
                </a:solidFill>
              </a:rPr>
              <a:t>Be </a:t>
            </a:r>
            <a:r>
              <a:rPr lang="en-US" sz="2100" i="1" dirty="0">
                <a:solidFill>
                  <a:schemeClr val="bg2">
                    <a:lumMod val="50000"/>
                  </a:schemeClr>
                </a:solidFill>
              </a:rPr>
              <a:t>responsible for checking students' records to see that the provisions of this Section are </a:t>
            </a:r>
            <a:r>
              <a:rPr lang="en-US" sz="2100" i="1" dirty="0" smtClean="0">
                <a:solidFill>
                  <a:schemeClr val="bg2">
                    <a:lumMod val="50000"/>
                  </a:schemeClr>
                </a:solidFill>
              </a:rPr>
              <a:t>enforced.</a:t>
            </a:r>
            <a:endParaRPr lang="en-US" sz="4700" i="1" dirty="0">
              <a:solidFill>
                <a:schemeClr val="bg2">
                  <a:lumMod val="50000"/>
                </a:schemeClr>
              </a:solidFill>
            </a:endParaRPr>
          </a:p>
          <a:p>
            <a:pPr marL="1280160" lvl="3" indent="-457200">
              <a:buAutoNum type="alphaLcParenBoth"/>
            </a:pPr>
            <a:r>
              <a:rPr lang="en-US" sz="2100" i="1" dirty="0" smtClean="0">
                <a:solidFill>
                  <a:schemeClr val="bg2">
                    <a:lumMod val="50000"/>
                  </a:schemeClr>
                </a:solidFill>
              </a:rPr>
              <a:t>Electronically </a:t>
            </a:r>
            <a:r>
              <a:rPr lang="en-US" sz="2100" i="1" dirty="0">
                <a:solidFill>
                  <a:schemeClr val="bg2">
                    <a:lumMod val="50000"/>
                  </a:schemeClr>
                </a:solidFill>
              </a:rPr>
              <a:t>transmit immunization compliance reports to the Louisiana Department of Health, office of public health, when the public or private school operates an existing student-specific electronic data system.</a:t>
            </a:r>
          </a:p>
          <a:p>
            <a:pPr marL="548640" lvl="2" indent="0">
              <a:buNone/>
            </a:pPr>
            <a:r>
              <a:rPr lang="en-US" sz="2100" i="1" dirty="0" smtClean="0">
                <a:solidFill>
                  <a:schemeClr val="bg2">
                    <a:lumMod val="50000"/>
                  </a:schemeClr>
                </a:solidFill>
              </a:rPr>
              <a:t>2. The </a:t>
            </a:r>
            <a:r>
              <a:rPr lang="en-US" sz="2100" i="1" dirty="0">
                <a:solidFill>
                  <a:schemeClr val="bg2">
                    <a:lumMod val="50000"/>
                  </a:schemeClr>
                </a:solidFill>
              </a:rPr>
              <a:t>provisions of this Section which relate to the electronic transmission of data shall be implemented according to rules and regulations promulgated by the Louisiana Department of Health in accordance with the Administrative Procedure Act</a:t>
            </a:r>
            <a:r>
              <a:rPr lang="en-US" sz="2100" i="1" dirty="0" smtClean="0">
                <a:solidFill>
                  <a:schemeClr val="bg2">
                    <a:lumMod val="50000"/>
                  </a:schemeClr>
                </a:solidFill>
              </a:rPr>
              <a:t>.”</a:t>
            </a:r>
            <a:endParaRPr lang="en-US" sz="4700" i="1" dirty="0">
              <a:solidFill>
                <a:schemeClr val="bg2">
                  <a:lumMod val="50000"/>
                </a:schemeClr>
              </a:solidFill>
            </a:endParaRPr>
          </a:p>
          <a:p>
            <a:pPr marL="457200" lvl="1" indent="0">
              <a:buNone/>
            </a:pPr>
            <a:r>
              <a:rPr lang="en-US" sz="2400" dirty="0" smtClean="0">
                <a:solidFill>
                  <a:schemeClr val="bg2">
                    <a:lumMod val="50000"/>
                  </a:schemeClr>
                </a:solidFill>
              </a:rPr>
              <a:t>		For more information please visit: </a:t>
            </a:r>
            <a:r>
              <a:rPr lang="en-US" sz="2400" dirty="0"/>
              <a:t/>
            </a:r>
            <a:br>
              <a:rPr lang="en-US" sz="2400" dirty="0"/>
            </a:br>
            <a:r>
              <a:rPr lang="en-US" sz="2400" dirty="0" smtClean="0"/>
              <a:t>		</a:t>
            </a:r>
            <a:r>
              <a:rPr lang="en-US" u="sng" dirty="0" smtClean="0"/>
              <a:t>http</a:t>
            </a:r>
            <a:r>
              <a:rPr lang="en-US" u="sng" dirty="0"/>
              <a:t>://legis.la.gov/Legis/Law.aspx?d=79952</a:t>
            </a:r>
            <a:endParaRPr lang="en-US" sz="2400" dirty="0" smtClean="0">
              <a:solidFill>
                <a:schemeClr val="bg2">
                  <a:lumMod val="50000"/>
                </a:schemeClr>
              </a:solidFill>
            </a:endParaRPr>
          </a:p>
          <a:p>
            <a:pPr marL="457200" lvl="1" indent="0">
              <a:buNone/>
            </a:pPr>
            <a:endParaRPr lang="en-US" sz="2400" dirty="0">
              <a:solidFill>
                <a:schemeClr val="bg2">
                  <a:lumMod val="50000"/>
                </a:schemeClr>
              </a:solidFill>
            </a:endParaRPr>
          </a:p>
        </p:txBody>
      </p:sp>
      <p:pic>
        <p:nvPicPr>
          <p:cNvPr id="5" name="Picture 4" descr="logo"/>
          <p:cNvPicPr>
            <a:picLocks noChangeAspect="1" noChangeArrowheads="1"/>
          </p:cNvPicPr>
          <p:nvPr/>
        </p:nvPicPr>
        <p:blipFill>
          <a:blip r:embed="rId2" cstate="print"/>
          <a:srcRect/>
          <a:stretch>
            <a:fillRect/>
          </a:stretch>
        </p:blipFill>
        <p:spPr bwMode="auto">
          <a:xfrm>
            <a:off x="8229600" y="5715000"/>
            <a:ext cx="685800" cy="685800"/>
          </a:xfrm>
          <a:prstGeom prst="rect">
            <a:avLst/>
          </a:prstGeom>
          <a:noFill/>
        </p:spPr>
      </p:pic>
      <p:pic>
        <p:nvPicPr>
          <p:cNvPr id="8" name="Picture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28600" y="5791200"/>
            <a:ext cx="1447800" cy="512763"/>
          </a:xfrm>
          <a:prstGeom prst="rect">
            <a:avLst/>
          </a:prstGeom>
        </p:spPr>
      </p:pic>
    </p:spTree>
    <p:extLst>
      <p:ext uri="{BB962C8B-B14F-4D97-AF65-F5344CB8AC3E}">
        <p14:creationId xmlns:p14="http://schemas.microsoft.com/office/powerpoint/2010/main" val="263902177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p:txBody>
          <a:bodyPr/>
          <a:lstStyle/>
          <a:p>
            <a:endParaRPr lang="en-US" dirty="0"/>
          </a:p>
        </p:txBody>
      </p:sp>
      <p:sp>
        <p:nvSpPr>
          <p:cNvPr id="3" name="Title 2"/>
          <p:cNvSpPr>
            <a:spLocks noGrp="1"/>
          </p:cNvSpPr>
          <p:nvPr>
            <p:ph type="ctrTitle"/>
          </p:nvPr>
        </p:nvSpPr>
        <p:spPr>
          <a:xfrm>
            <a:off x="762000" y="228600"/>
            <a:ext cx="7772400" cy="2590800"/>
          </a:xfrm>
        </p:spPr>
        <p:txBody>
          <a:bodyPr anchor="ctr">
            <a:normAutofit fontScale="90000"/>
          </a:bodyPr>
          <a:lstStyle/>
          <a:p>
            <a:r>
              <a:rPr lang="en-US" sz="3600" b="1" dirty="0" smtClean="0">
                <a:solidFill>
                  <a:schemeClr val="bg2">
                    <a:lumMod val="50000"/>
                  </a:schemeClr>
                </a:solidFill>
              </a:rPr>
              <a:t/>
            </a:r>
            <a:br>
              <a:rPr lang="en-US" sz="3600" b="1" dirty="0" smtClean="0">
                <a:solidFill>
                  <a:schemeClr val="bg2">
                    <a:lumMod val="50000"/>
                  </a:schemeClr>
                </a:solidFill>
              </a:rPr>
            </a:br>
            <a:r>
              <a:rPr lang="en-US" sz="2400" dirty="0" smtClean="0">
                <a:solidFill>
                  <a:schemeClr val="bg2">
                    <a:lumMod val="50000"/>
                  </a:schemeClr>
                </a:solidFill>
              </a:rPr>
              <a:t>Enter the child’s information and </a:t>
            </a:r>
            <a:r>
              <a:rPr lang="en-US" sz="2400" dirty="0">
                <a:solidFill>
                  <a:schemeClr val="bg2">
                    <a:lumMod val="50000"/>
                  </a:schemeClr>
                </a:solidFill>
              </a:rPr>
              <a:t>click </a:t>
            </a:r>
            <a:r>
              <a:rPr lang="en-US" sz="2400" b="1" dirty="0">
                <a:solidFill>
                  <a:schemeClr val="bg2">
                    <a:lumMod val="50000"/>
                  </a:schemeClr>
                </a:solidFill>
              </a:rPr>
              <a:t>S</a:t>
            </a:r>
            <a:r>
              <a:rPr lang="en-US" sz="2400" b="1" dirty="0" smtClean="0">
                <a:solidFill>
                  <a:schemeClr val="bg2">
                    <a:lumMod val="50000"/>
                  </a:schemeClr>
                </a:solidFill>
              </a:rPr>
              <a:t>earch</a:t>
            </a:r>
            <a:r>
              <a:rPr lang="en-US" sz="2400" dirty="0" smtClean="0">
                <a:solidFill>
                  <a:schemeClr val="bg2">
                    <a:lumMod val="50000"/>
                  </a:schemeClr>
                </a:solidFill>
              </a:rPr>
              <a:t>. LINKS will then search one more time before adding your entry to LINKS. You must enter all of the required fields with </a:t>
            </a:r>
            <a:r>
              <a:rPr lang="en-US" sz="2400" b="1" dirty="0" smtClean="0">
                <a:solidFill>
                  <a:srgbClr val="FF0000"/>
                </a:solidFill>
              </a:rPr>
              <a:t>red</a:t>
            </a:r>
            <a:r>
              <a:rPr lang="en-US" sz="2400" dirty="0" smtClean="0">
                <a:solidFill>
                  <a:srgbClr val="FF0000"/>
                </a:solidFill>
              </a:rPr>
              <a:t> </a:t>
            </a:r>
            <a:r>
              <a:rPr lang="en-US" sz="2400" b="1" dirty="0" smtClean="0">
                <a:solidFill>
                  <a:srgbClr val="FF0000"/>
                </a:solidFill>
              </a:rPr>
              <a:t>text</a:t>
            </a:r>
            <a:r>
              <a:rPr lang="en-US" sz="2400" dirty="0" smtClean="0">
                <a:solidFill>
                  <a:schemeClr val="bg2">
                    <a:lumMod val="50000"/>
                  </a:schemeClr>
                </a:solidFill>
              </a:rPr>
              <a:t> next to them before proceeding.  (Note: When filling out the address, entering the Zip Code will auto populate the city &amp; state.)</a:t>
            </a:r>
            <a:r>
              <a:rPr lang="en-US" sz="3600" b="1" dirty="0">
                <a:solidFill>
                  <a:schemeClr val="bg2">
                    <a:lumMod val="50000"/>
                  </a:schemeClr>
                </a:solidFill>
              </a:rPr>
              <a:t/>
            </a:r>
            <a:br>
              <a:rPr lang="en-US" sz="3600" b="1" dirty="0">
                <a:solidFill>
                  <a:schemeClr val="bg2">
                    <a:lumMod val="50000"/>
                  </a:schemeClr>
                </a:solidFill>
              </a:rPr>
            </a:br>
            <a:r>
              <a:rPr lang="en-US" b="1" dirty="0">
                <a:solidFill>
                  <a:schemeClr val="bg2">
                    <a:lumMod val="50000"/>
                  </a:schemeClr>
                </a:solidFill>
              </a:rPr>
              <a:t> </a:t>
            </a:r>
            <a:br>
              <a:rPr lang="en-US" b="1" dirty="0">
                <a:solidFill>
                  <a:schemeClr val="bg2">
                    <a:lumMod val="50000"/>
                  </a:schemeClr>
                </a:solidFill>
              </a:rPr>
            </a:br>
            <a:endParaRPr lang="en-US" b="1" dirty="0">
              <a:solidFill>
                <a:schemeClr val="bg2">
                  <a:lumMod val="50000"/>
                </a:schemeClr>
              </a:solidFill>
            </a:endParaRPr>
          </a:p>
        </p:txBody>
      </p:sp>
      <p:pic>
        <p:nvPicPr>
          <p:cNvPr id="5" name="Picture 4"/>
          <p:cNvPicPr/>
          <p:nvPr/>
        </p:nvPicPr>
        <p:blipFill>
          <a:blip r:embed="rId2" cstate="print"/>
          <a:srcRect l="11218" t="15128" r="27885" b="34872"/>
          <a:stretch>
            <a:fillRect/>
          </a:stretch>
        </p:blipFill>
        <p:spPr bwMode="auto">
          <a:xfrm>
            <a:off x="1295400" y="2819400"/>
            <a:ext cx="6705600" cy="3352800"/>
          </a:xfrm>
          <a:prstGeom prst="rect">
            <a:avLst/>
          </a:prstGeom>
          <a:noFill/>
          <a:ln w="9525">
            <a:noFill/>
            <a:miter lim="800000"/>
            <a:headEnd/>
            <a:tailEnd/>
          </a:ln>
        </p:spPr>
      </p:pic>
      <p:cxnSp>
        <p:nvCxnSpPr>
          <p:cNvPr id="7" name="Straight Arrow Connector 6"/>
          <p:cNvCxnSpPr/>
          <p:nvPr/>
        </p:nvCxnSpPr>
        <p:spPr>
          <a:xfrm>
            <a:off x="6553200" y="457200"/>
            <a:ext cx="990600" cy="4419600"/>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pic>
        <p:nvPicPr>
          <p:cNvPr id="10" name="Picture 9" descr="logo"/>
          <p:cNvPicPr/>
          <p:nvPr/>
        </p:nvPicPr>
        <p:blipFill>
          <a:blip r:embed="rId3" cstate="print"/>
          <a:srcRect/>
          <a:stretch>
            <a:fillRect/>
          </a:stretch>
        </p:blipFill>
        <p:spPr bwMode="auto">
          <a:xfrm>
            <a:off x="8229600" y="5715000"/>
            <a:ext cx="685800" cy="685800"/>
          </a:xfrm>
          <a:prstGeom prst="rect">
            <a:avLst/>
          </a:prstGeom>
          <a:noFill/>
        </p:spPr>
      </p:pic>
      <p:pic>
        <p:nvPicPr>
          <p:cNvPr id="8" name="Picture 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28600" y="5943600"/>
            <a:ext cx="914400" cy="323850"/>
          </a:xfrm>
          <a:prstGeom prst="rect">
            <a:avLst/>
          </a:prstGeom>
        </p:spPr>
      </p:pic>
    </p:spTree>
    <p:extLst>
      <p:ext uri="{BB962C8B-B14F-4D97-AF65-F5344CB8AC3E}">
        <p14:creationId xmlns:p14="http://schemas.microsoft.com/office/powerpoint/2010/main" val="333137662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p:txBody>
          <a:bodyPr/>
          <a:lstStyle/>
          <a:p>
            <a:endParaRPr lang="en-US" dirty="0"/>
          </a:p>
        </p:txBody>
      </p:sp>
      <p:sp>
        <p:nvSpPr>
          <p:cNvPr id="3" name="Title 2"/>
          <p:cNvSpPr>
            <a:spLocks noGrp="1"/>
          </p:cNvSpPr>
          <p:nvPr>
            <p:ph type="ctrTitle"/>
          </p:nvPr>
        </p:nvSpPr>
        <p:spPr>
          <a:xfrm>
            <a:off x="762000" y="152400"/>
            <a:ext cx="7772400" cy="2514600"/>
          </a:xfrm>
        </p:spPr>
        <p:txBody>
          <a:bodyPr anchor="ctr">
            <a:normAutofit/>
          </a:bodyPr>
          <a:lstStyle/>
          <a:p>
            <a:r>
              <a:rPr lang="en-US" sz="2400" dirty="0" smtClean="0">
                <a:solidFill>
                  <a:schemeClr val="bg2">
                    <a:lumMod val="50000"/>
                  </a:schemeClr>
                </a:solidFill>
              </a:rPr>
              <a:t>A message box stating “</a:t>
            </a:r>
            <a:r>
              <a:rPr lang="en-US" sz="2400" b="1" dirty="0" smtClean="0">
                <a:solidFill>
                  <a:schemeClr val="bg2">
                    <a:lumMod val="50000"/>
                  </a:schemeClr>
                </a:solidFill>
              </a:rPr>
              <a:t>Before adding, check to make sure the patient you want to add is not listed in the Patient Search Results</a:t>
            </a:r>
            <a:r>
              <a:rPr lang="en-US" sz="2400" dirty="0" smtClean="0">
                <a:solidFill>
                  <a:schemeClr val="bg2">
                    <a:lumMod val="50000"/>
                  </a:schemeClr>
                </a:solidFill>
              </a:rPr>
              <a:t>” will appear. Click </a:t>
            </a:r>
            <a:r>
              <a:rPr lang="en-US" sz="2400" b="1" dirty="0" smtClean="0">
                <a:solidFill>
                  <a:schemeClr val="bg2">
                    <a:lumMod val="50000"/>
                  </a:schemeClr>
                </a:solidFill>
              </a:rPr>
              <a:t>OK</a:t>
            </a:r>
            <a:r>
              <a:rPr lang="en-US" sz="2400" dirty="0" smtClean="0">
                <a:solidFill>
                  <a:schemeClr val="bg2">
                    <a:lumMod val="50000"/>
                  </a:schemeClr>
                </a:solidFill>
              </a:rPr>
              <a:t> and click </a:t>
            </a:r>
            <a:r>
              <a:rPr lang="en-US" sz="2400" b="1" dirty="0">
                <a:solidFill>
                  <a:schemeClr val="bg2">
                    <a:lumMod val="50000"/>
                  </a:schemeClr>
                </a:solidFill>
              </a:rPr>
              <a:t>Add </a:t>
            </a:r>
            <a:r>
              <a:rPr lang="en-US" sz="2400" b="1" dirty="0" smtClean="0">
                <a:solidFill>
                  <a:schemeClr val="bg2">
                    <a:lumMod val="50000"/>
                  </a:schemeClr>
                </a:solidFill>
              </a:rPr>
              <a:t>Patient</a:t>
            </a:r>
            <a:r>
              <a:rPr lang="en-US" sz="2400" dirty="0" smtClean="0">
                <a:solidFill>
                  <a:schemeClr val="bg2">
                    <a:lumMod val="50000"/>
                  </a:schemeClr>
                </a:solidFill>
              </a:rPr>
              <a:t>.</a:t>
            </a:r>
            <a:r>
              <a:rPr lang="en-US" sz="2400" dirty="0">
                <a:solidFill>
                  <a:schemeClr val="bg2">
                    <a:lumMod val="50000"/>
                  </a:schemeClr>
                </a:solidFill>
              </a:rPr>
              <a:t> </a:t>
            </a:r>
            <a:endParaRPr lang="en-US" sz="2400" dirty="0"/>
          </a:p>
        </p:txBody>
      </p:sp>
      <p:pic>
        <p:nvPicPr>
          <p:cNvPr id="6" name="Picture 5"/>
          <p:cNvPicPr/>
          <p:nvPr/>
        </p:nvPicPr>
        <p:blipFill>
          <a:blip r:embed="rId2" cstate="print"/>
          <a:srcRect l="10577" t="15128" r="28045" b="32051"/>
          <a:stretch>
            <a:fillRect/>
          </a:stretch>
        </p:blipFill>
        <p:spPr bwMode="auto">
          <a:xfrm>
            <a:off x="1371600" y="2667000"/>
            <a:ext cx="6400799" cy="3340912"/>
          </a:xfrm>
          <a:prstGeom prst="rect">
            <a:avLst/>
          </a:prstGeom>
          <a:noFill/>
          <a:ln w="9525">
            <a:noFill/>
            <a:miter lim="800000"/>
            <a:headEnd/>
            <a:tailEnd/>
          </a:ln>
        </p:spPr>
      </p:pic>
      <p:cxnSp>
        <p:nvCxnSpPr>
          <p:cNvPr id="9" name="Straight Arrow Connector 8"/>
          <p:cNvCxnSpPr/>
          <p:nvPr/>
        </p:nvCxnSpPr>
        <p:spPr>
          <a:xfrm>
            <a:off x="3429000" y="2133600"/>
            <a:ext cx="2057399" cy="2971800"/>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1" name="Straight Arrow Connector 10"/>
          <p:cNvCxnSpPr/>
          <p:nvPr/>
        </p:nvCxnSpPr>
        <p:spPr>
          <a:xfrm>
            <a:off x="5867400" y="2133600"/>
            <a:ext cx="1447800" cy="3581400"/>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pic>
        <p:nvPicPr>
          <p:cNvPr id="13" name="Picture 12" descr="logo"/>
          <p:cNvPicPr/>
          <p:nvPr/>
        </p:nvPicPr>
        <p:blipFill>
          <a:blip r:embed="rId3" cstate="print"/>
          <a:srcRect/>
          <a:stretch>
            <a:fillRect/>
          </a:stretch>
        </p:blipFill>
        <p:spPr bwMode="auto">
          <a:xfrm>
            <a:off x="8229600" y="5715000"/>
            <a:ext cx="685800" cy="685800"/>
          </a:xfrm>
          <a:prstGeom prst="rect">
            <a:avLst/>
          </a:prstGeom>
          <a:noFill/>
        </p:spPr>
      </p:pic>
      <p:pic>
        <p:nvPicPr>
          <p:cNvPr id="10" name="Picture 9"/>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28600" y="5943600"/>
            <a:ext cx="914400" cy="323850"/>
          </a:xfrm>
          <a:prstGeom prst="rect">
            <a:avLst/>
          </a:prstGeom>
        </p:spPr>
      </p:pic>
    </p:spTree>
    <p:extLst>
      <p:ext uri="{BB962C8B-B14F-4D97-AF65-F5344CB8AC3E}">
        <p14:creationId xmlns:p14="http://schemas.microsoft.com/office/powerpoint/2010/main" val="328852745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ctrTitle"/>
          </p:nvPr>
        </p:nvSpPr>
        <p:spPr>
          <a:xfrm>
            <a:off x="762000" y="228600"/>
            <a:ext cx="7772400" cy="2209800"/>
          </a:xfrm>
        </p:spPr>
        <p:txBody>
          <a:bodyPr anchor="ctr">
            <a:normAutofit/>
          </a:bodyPr>
          <a:lstStyle/>
          <a:p>
            <a:r>
              <a:rPr lang="en-US" sz="2400" dirty="0">
                <a:solidFill>
                  <a:schemeClr val="bg2">
                    <a:lumMod val="50000"/>
                  </a:schemeClr>
                </a:solidFill>
              </a:rPr>
              <a:t>Before </a:t>
            </a:r>
            <a:r>
              <a:rPr lang="en-US" sz="2400" dirty="0" smtClean="0">
                <a:solidFill>
                  <a:schemeClr val="bg2">
                    <a:lumMod val="50000"/>
                  </a:schemeClr>
                </a:solidFill>
              </a:rPr>
              <a:t>continuing, </a:t>
            </a:r>
            <a:r>
              <a:rPr lang="en-US" sz="2400" dirty="0">
                <a:solidFill>
                  <a:schemeClr val="bg2">
                    <a:lumMod val="50000"/>
                  </a:schemeClr>
                </a:solidFill>
              </a:rPr>
              <a:t>you must select the child’s </a:t>
            </a:r>
            <a:r>
              <a:rPr lang="en-US" sz="2400" b="1" dirty="0">
                <a:solidFill>
                  <a:schemeClr val="bg2">
                    <a:lumMod val="50000"/>
                  </a:schemeClr>
                </a:solidFill>
              </a:rPr>
              <a:t>Race</a:t>
            </a:r>
            <a:r>
              <a:rPr lang="en-US" sz="2400" dirty="0">
                <a:solidFill>
                  <a:schemeClr val="bg2">
                    <a:lumMod val="50000"/>
                  </a:schemeClr>
                </a:solidFill>
              </a:rPr>
              <a:t> and </a:t>
            </a:r>
            <a:r>
              <a:rPr lang="en-US" sz="2400" b="1" dirty="0" smtClean="0">
                <a:solidFill>
                  <a:schemeClr val="bg2">
                    <a:lumMod val="50000"/>
                  </a:schemeClr>
                </a:solidFill>
              </a:rPr>
              <a:t>Sex</a:t>
            </a:r>
            <a:r>
              <a:rPr lang="en-US" sz="2400" dirty="0" smtClean="0">
                <a:solidFill>
                  <a:schemeClr val="bg2">
                    <a:lumMod val="50000"/>
                  </a:schemeClr>
                </a:solidFill>
              </a:rPr>
              <a:t>. LINKS will not allow you to proceed without entering this information.</a:t>
            </a:r>
            <a:endParaRPr lang="en-US" sz="2400" b="1" dirty="0">
              <a:solidFill>
                <a:schemeClr val="bg2">
                  <a:lumMod val="50000"/>
                </a:schemeClr>
              </a:solidFill>
            </a:endParaRPr>
          </a:p>
        </p:txBody>
      </p:sp>
      <p:pic>
        <p:nvPicPr>
          <p:cNvPr id="10" name="Picture 9" descr="logo"/>
          <p:cNvPicPr/>
          <p:nvPr/>
        </p:nvPicPr>
        <p:blipFill>
          <a:blip r:embed="rId2" cstate="print"/>
          <a:srcRect/>
          <a:stretch>
            <a:fillRect/>
          </a:stretch>
        </p:blipFill>
        <p:spPr bwMode="auto">
          <a:xfrm>
            <a:off x="8229600" y="5715000"/>
            <a:ext cx="685800" cy="685800"/>
          </a:xfrm>
          <a:prstGeom prst="rect">
            <a:avLst/>
          </a:prstGeom>
          <a:noFill/>
        </p:spPr>
      </p:pic>
      <p:pic>
        <p:nvPicPr>
          <p:cNvPr id="18" name="Picture 1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676400" y="2453148"/>
            <a:ext cx="5746750" cy="4196709"/>
          </a:xfrm>
          <a:prstGeom prst="rect">
            <a:avLst/>
          </a:prstGeom>
        </p:spPr>
      </p:pic>
      <p:cxnSp>
        <p:nvCxnSpPr>
          <p:cNvPr id="20" name="Straight Arrow Connector 19"/>
          <p:cNvCxnSpPr/>
          <p:nvPr/>
        </p:nvCxnSpPr>
        <p:spPr>
          <a:xfrm>
            <a:off x="1447800" y="1447800"/>
            <a:ext cx="381000" cy="2667000"/>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23" name="Straight Arrow Connector 22"/>
          <p:cNvCxnSpPr/>
          <p:nvPr/>
        </p:nvCxnSpPr>
        <p:spPr>
          <a:xfrm flipH="1">
            <a:off x="5105400" y="1143000"/>
            <a:ext cx="2209800" cy="2209800"/>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pic>
        <p:nvPicPr>
          <p:cNvPr id="8" name="Picture 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28600" y="5980113"/>
            <a:ext cx="914400" cy="323850"/>
          </a:xfrm>
          <a:prstGeom prst="rect">
            <a:avLst/>
          </a:prstGeom>
        </p:spPr>
      </p:pic>
    </p:spTree>
    <p:extLst>
      <p:ext uri="{BB962C8B-B14F-4D97-AF65-F5344CB8AC3E}">
        <p14:creationId xmlns:p14="http://schemas.microsoft.com/office/powerpoint/2010/main" val="774853031"/>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ctrTitle"/>
          </p:nvPr>
        </p:nvSpPr>
        <p:spPr>
          <a:xfrm>
            <a:off x="762000" y="228600"/>
            <a:ext cx="7772400" cy="2209800"/>
          </a:xfrm>
        </p:spPr>
        <p:txBody>
          <a:bodyPr anchor="ctr">
            <a:normAutofit/>
          </a:bodyPr>
          <a:lstStyle/>
          <a:p>
            <a:r>
              <a:rPr lang="en-US" sz="2400" dirty="0" smtClean="0">
                <a:solidFill>
                  <a:schemeClr val="bg2">
                    <a:lumMod val="50000"/>
                  </a:schemeClr>
                </a:solidFill>
              </a:rPr>
              <a:t>You </a:t>
            </a:r>
            <a:r>
              <a:rPr lang="en-US" sz="2400" dirty="0">
                <a:solidFill>
                  <a:schemeClr val="bg2">
                    <a:lumMod val="50000"/>
                  </a:schemeClr>
                </a:solidFill>
              </a:rPr>
              <a:t>must also hit </a:t>
            </a:r>
            <a:r>
              <a:rPr lang="en-US" sz="2400" b="1" dirty="0">
                <a:solidFill>
                  <a:schemeClr val="bg2">
                    <a:lumMod val="50000"/>
                  </a:schemeClr>
                </a:solidFill>
              </a:rPr>
              <a:t>Add </a:t>
            </a:r>
            <a:r>
              <a:rPr lang="en-US" sz="2400" dirty="0">
                <a:solidFill>
                  <a:schemeClr val="bg2">
                    <a:lumMod val="50000"/>
                  </a:schemeClr>
                </a:solidFill>
              </a:rPr>
              <a:t>to save the child’s Address information. Finally, specify a </a:t>
            </a:r>
            <a:r>
              <a:rPr lang="en-US" sz="2400" b="1" dirty="0">
                <a:solidFill>
                  <a:schemeClr val="bg2">
                    <a:lumMod val="50000"/>
                  </a:schemeClr>
                </a:solidFill>
              </a:rPr>
              <a:t>Phone Use Code</a:t>
            </a:r>
            <a:r>
              <a:rPr lang="en-US" sz="2400" dirty="0">
                <a:solidFill>
                  <a:schemeClr val="bg2">
                    <a:lumMod val="50000"/>
                  </a:schemeClr>
                </a:solidFill>
              </a:rPr>
              <a:t> and hit </a:t>
            </a:r>
            <a:r>
              <a:rPr lang="en-US" sz="2400" b="1" dirty="0">
                <a:solidFill>
                  <a:schemeClr val="bg2">
                    <a:lumMod val="50000"/>
                  </a:schemeClr>
                </a:solidFill>
              </a:rPr>
              <a:t>Add</a:t>
            </a:r>
            <a:r>
              <a:rPr lang="en-US" sz="2400" dirty="0">
                <a:solidFill>
                  <a:schemeClr val="bg2">
                    <a:lumMod val="50000"/>
                  </a:schemeClr>
                </a:solidFill>
              </a:rPr>
              <a:t> to save their phone number. </a:t>
            </a:r>
            <a:r>
              <a:rPr lang="en-US" sz="2400" b="1" dirty="0">
                <a:solidFill>
                  <a:schemeClr val="bg2">
                    <a:lumMod val="50000"/>
                  </a:schemeClr>
                </a:solidFill>
              </a:rPr>
              <a:t> </a:t>
            </a:r>
            <a:br>
              <a:rPr lang="en-US" sz="2400" b="1" dirty="0">
                <a:solidFill>
                  <a:schemeClr val="bg2">
                    <a:lumMod val="50000"/>
                  </a:schemeClr>
                </a:solidFill>
              </a:rPr>
            </a:br>
            <a:endParaRPr lang="en-US" sz="2400" b="1" dirty="0">
              <a:solidFill>
                <a:schemeClr val="bg2">
                  <a:lumMod val="50000"/>
                </a:schemeClr>
              </a:solidFill>
            </a:endParaRPr>
          </a:p>
        </p:txBody>
      </p:sp>
      <p:pic>
        <p:nvPicPr>
          <p:cNvPr id="10" name="Picture 9" descr="logo"/>
          <p:cNvPicPr/>
          <p:nvPr/>
        </p:nvPicPr>
        <p:blipFill>
          <a:blip r:embed="rId2" cstate="print"/>
          <a:srcRect/>
          <a:stretch>
            <a:fillRect/>
          </a:stretch>
        </p:blipFill>
        <p:spPr bwMode="auto">
          <a:xfrm>
            <a:off x="8229600" y="5715000"/>
            <a:ext cx="685800" cy="685800"/>
          </a:xfrm>
          <a:prstGeom prst="rect">
            <a:avLst/>
          </a:prstGeom>
          <a:noFill/>
        </p:spPr>
      </p:pic>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67929" y="2514600"/>
            <a:ext cx="8610600" cy="4178837"/>
          </a:xfrm>
          <a:prstGeom prst="rect">
            <a:avLst/>
          </a:prstGeom>
        </p:spPr>
      </p:pic>
      <p:cxnSp>
        <p:nvCxnSpPr>
          <p:cNvPr id="8" name="Straight Arrow Connector 7"/>
          <p:cNvCxnSpPr/>
          <p:nvPr/>
        </p:nvCxnSpPr>
        <p:spPr>
          <a:xfrm>
            <a:off x="2895600" y="1670319"/>
            <a:ext cx="5676900" cy="3968481"/>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1" name="Straight Arrow Connector 10"/>
          <p:cNvCxnSpPr/>
          <p:nvPr/>
        </p:nvCxnSpPr>
        <p:spPr>
          <a:xfrm>
            <a:off x="4119716" y="904568"/>
            <a:ext cx="4452784" cy="4277032"/>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pic>
        <p:nvPicPr>
          <p:cNvPr id="12" name="Picture 1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64242" y="1981200"/>
            <a:ext cx="1115678" cy="395136"/>
          </a:xfrm>
          <a:prstGeom prst="rect">
            <a:avLst/>
          </a:prstGeom>
        </p:spPr>
      </p:pic>
      <p:pic>
        <p:nvPicPr>
          <p:cNvPr id="13" name="Picture 12" descr="logo"/>
          <p:cNvPicPr/>
          <p:nvPr/>
        </p:nvPicPr>
        <p:blipFill>
          <a:blip r:embed="rId2" cstate="print"/>
          <a:srcRect/>
          <a:stretch>
            <a:fillRect/>
          </a:stretch>
        </p:blipFill>
        <p:spPr bwMode="auto">
          <a:xfrm>
            <a:off x="8237220" y="1747684"/>
            <a:ext cx="685800" cy="685800"/>
          </a:xfrm>
          <a:prstGeom prst="rect">
            <a:avLst/>
          </a:prstGeom>
          <a:noFill/>
        </p:spPr>
      </p:pic>
    </p:spTree>
    <p:extLst>
      <p:ext uri="{BB962C8B-B14F-4D97-AF65-F5344CB8AC3E}">
        <p14:creationId xmlns:p14="http://schemas.microsoft.com/office/powerpoint/2010/main" val="2932238098"/>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ctrTitle"/>
          </p:nvPr>
        </p:nvSpPr>
        <p:spPr>
          <a:xfrm>
            <a:off x="762000" y="228600"/>
            <a:ext cx="7772400" cy="2209800"/>
          </a:xfrm>
        </p:spPr>
        <p:txBody>
          <a:bodyPr anchor="ctr">
            <a:normAutofit/>
          </a:bodyPr>
          <a:lstStyle/>
          <a:p>
            <a:r>
              <a:rPr lang="en-US" sz="2400" dirty="0" smtClean="0">
                <a:solidFill>
                  <a:schemeClr val="bg2">
                    <a:lumMod val="50000"/>
                  </a:schemeClr>
                </a:solidFill>
              </a:rPr>
              <a:t>When the Address and Phone Number are properly added, they will be displayed underneath each section. You may then hit </a:t>
            </a:r>
            <a:r>
              <a:rPr lang="en-US" sz="2400" b="1" dirty="0" smtClean="0">
                <a:solidFill>
                  <a:schemeClr val="bg2">
                    <a:lumMod val="50000"/>
                  </a:schemeClr>
                </a:solidFill>
              </a:rPr>
              <a:t>Save</a:t>
            </a:r>
            <a:r>
              <a:rPr lang="en-US" sz="2400" dirty="0" smtClean="0">
                <a:solidFill>
                  <a:schemeClr val="bg2">
                    <a:lumMod val="50000"/>
                  </a:schemeClr>
                </a:solidFill>
              </a:rPr>
              <a:t> to add your patient to LINKS. </a:t>
            </a:r>
            <a:endParaRPr lang="en-US" sz="2400" b="1" dirty="0">
              <a:solidFill>
                <a:schemeClr val="bg2">
                  <a:lumMod val="50000"/>
                </a:schemeClr>
              </a:solidFill>
            </a:endParaRPr>
          </a:p>
        </p:txBody>
      </p:sp>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09600" y="2433484"/>
            <a:ext cx="8077200" cy="4301856"/>
          </a:xfrm>
          <a:prstGeom prst="rect">
            <a:avLst/>
          </a:prstGeom>
        </p:spPr>
      </p:pic>
      <p:cxnSp>
        <p:nvCxnSpPr>
          <p:cNvPr id="9" name="Straight Arrow Connector 8"/>
          <p:cNvCxnSpPr/>
          <p:nvPr/>
        </p:nvCxnSpPr>
        <p:spPr>
          <a:xfrm>
            <a:off x="3810000" y="1828800"/>
            <a:ext cx="4762500" cy="4724400"/>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15" name="Left Bracket 14"/>
          <p:cNvSpPr/>
          <p:nvPr/>
        </p:nvSpPr>
        <p:spPr>
          <a:xfrm>
            <a:off x="454742" y="5105400"/>
            <a:ext cx="266700" cy="381000"/>
          </a:xfrm>
          <a:prstGeom prst="leftBracket">
            <a:avLst/>
          </a:prstGeom>
          <a:noFill/>
          <a:ln w="28575">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17" name="Straight Connector 16"/>
          <p:cNvCxnSpPr/>
          <p:nvPr/>
        </p:nvCxnSpPr>
        <p:spPr>
          <a:xfrm flipV="1">
            <a:off x="588092" y="1371600"/>
            <a:ext cx="2993308" cy="3733802"/>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pic>
        <p:nvPicPr>
          <p:cNvPr id="7" name="Pictur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64242" y="1981200"/>
            <a:ext cx="1115678" cy="395136"/>
          </a:xfrm>
          <a:prstGeom prst="rect">
            <a:avLst/>
          </a:prstGeom>
        </p:spPr>
      </p:pic>
      <p:pic>
        <p:nvPicPr>
          <p:cNvPr id="8" name="Picture 7" descr="logo"/>
          <p:cNvPicPr/>
          <p:nvPr/>
        </p:nvPicPr>
        <p:blipFill>
          <a:blip r:embed="rId4" cstate="print"/>
          <a:srcRect/>
          <a:stretch>
            <a:fillRect/>
          </a:stretch>
        </p:blipFill>
        <p:spPr bwMode="auto">
          <a:xfrm>
            <a:off x="8237220" y="1747684"/>
            <a:ext cx="685800" cy="685800"/>
          </a:xfrm>
          <a:prstGeom prst="rect">
            <a:avLst/>
          </a:prstGeom>
          <a:noFill/>
        </p:spPr>
      </p:pic>
    </p:spTree>
    <p:extLst>
      <p:ext uri="{BB962C8B-B14F-4D97-AF65-F5344CB8AC3E}">
        <p14:creationId xmlns:p14="http://schemas.microsoft.com/office/powerpoint/2010/main" val="413929539"/>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ctrTitle"/>
          </p:nvPr>
        </p:nvSpPr>
        <p:spPr>
          <a:xfrm>
            <a:off x="609600" y="381000"/>
            <a:ext cx="7772400" cy="1143000"/>
          </a:xfrm>
        </p:spPr>
        <p:txBody>
          <a:bodyPr anchor="ctr">
            <a:normAutofit fontScale="90000"/>
          </a:bodyPr>
          <a:lstStyle/>
          <a:p>
            <a:r>
              <a:rPr lang="en-US" dirty="0" smtClean="0">
                <a:solidFill>
                  <a:schemeClr val="bg2">
                    <a:lumMod val="50000"/>
                  </a:schemeClr>
                </a:solidFill>
              </a:rPr>
              <a:t/>
            </a:r>
            <a:br>
              <a:rPr lang="en-US" dirty="0" smtClean="0">
                <a:solidFill>
                  <a:schemeClr val="bg2">
                    <a:lumMod val="50000"/>
                  </a:schemeClr>
                </a:solidFill>
              </a:rPr>
            </a:br>
            <a:r>
              <a:rPr lang="en-US" sz="2700" dirty="0" smtClean="0">
                <a:solidFill>
                  <a:schemeClr val="bg2">
                    <a:lumMod val="50000"/>
                  </a:schemeClr>
                </a:solidFill>
              </a:rPr>
              <a:t>To complete addition of the child to your school roster, you will check </a:t>
            </a:r>
            <a:r>
              <a:rPr lang="en-US" sz="2700" b="1" dirty="0" smtClean="0">
                <a:solidFill>
                  <a:schemeClr val="bg2">
                    <a:lumMod val="50000"/>
                  </a:schemeClr>
                </a:solidFill>
              </a:rPr>
              <a:t>Include </a:t>
            </a:r>
            <a:r>
              <a:rPr lang="en-US" sz="2700" b="1" dirty="0">
                <a:solidFill>
                  <a:schemeClr val="bg2">
                    <a:lumMod val="50000"/>
                  </a:schemeClr>
                </a:solidFill>
              </a:rPr>
              <a:t>on </a:t>
            </a:r>
            <a:r>
              <a:rPr lang="en-US" sz="2700" b="1" dirty="0" smtClean="0">
                <a:solidFill>
                  <a:schemeClr val="bg2">
                    <a:lumMod val="50000"/>
                  </a:schemeClr>
                </a:solidFill>
              </a:rPr>
              <a:t>Reports </a:t>
            </a:r>
            <a:r>
              <a:rPr lang="en-US" sz="2700" dirty="0">
                <a:solidFill>
                  <a:schemeClr val="bg2">
                    <a:lumMod val="50000"/>
                  </a:schemeClr>
                </a:solidFill>
              </a:rPr>
              <a:t>and </a:t>
            </a:r>
            <a:r>
              <a:rPr lang="en-US" sz="2700" b="1" dirty="0" smtClean="0">
                <a:solidFill>
                  <a:schemeClr val="bg2">
                    <a:lumMod val="50000"/>
                  </a:schemeClr>
                </a:solidFill>
              </a:rPr>
              <a:t>Update</a:t>
            </a:r>
            <a:r>
              <a:rPr lang="en-US" sz="2700" dirty="0" smtClean="0">
                <a:solidFill>
                  <a:schemeClr val="bg2">
                    <a:lumMod val="50000"/>
                  </a:schemeClr>
                </a:solidFill>
              </a:rPr>
              <a:t>.</a:t>
            </a:r>
            <a:endParaRPr lang="en-US" dirty="0">
              <a:solidFill>
                <a:schemeClr val="bg2">
                  <a:lumMod val="50000"/>
                </a:schemeClr>
              </a:solidFill>
            </a:endParaRPr>
          </a:p>
        </p:txBody>
      </p:sp>
      <p:pic>
        <p:nvPicPr>
          <p:cNvPr id="7" name="Picture 6"/>
          <p:cNvPicPr/>
          <p:nvPr/>
        </p:nvPicPr>
        <p:blipFill>
          <a:blip r:embed="rId2" cstate="print"/>
          <a:srcRect l="15224" t="13846" r="33173" b="46410"/>
          <a:stretch>
            <a:fillRect/>
          </a:stretch>
        </p:blipFill>
        <p:spPr bwMode="auto">
          <a:xfrm>
            <a:off x="609600" y="2667000"/>
            <a:ext cx="8001000" cy="2971800"/>
          </a:xfrm>
          <a:prstGeom prst="rect">
            <a:avLst/>
          </a:prstGeom>
          <a:noFill/>
          <a:ln w="9525">
            <a:noFill/>
            <a:miter lim="800000"/>
            <a:headEnd/>
            <a:tailEnd/>
          </a:ln>
        </p:spPr>
      </p:pic>
      <p:cxnSp>
        <p:nvCxnSpPr>
          <p:cNvPr id="5" name="Straight Arrow Connector 4"/>
          <p:cNvCxnSpPr/>
          <p:nvPr/>
        </p:nvCxnSpPr>
        <p:spPr>
          <a:xfrm>
            <a:off x="5715000" y="1600200"/>
            <a:ext cx="2438400" cy="2971800"/>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8" name="Straight Arrow Connector 7"/>
          <p:cNvCxnSpPr/>
          <p:nvPr/>
        </p:nvCxnSpPr>
        <p:spPr>
          <a:xfrm>
            <a:off x="7848600" y="1600200"/>
            <a:ext cx="533400" cy="3429000"/>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pic>
        <p:nvPicPr>
          <p:cNvPr id="9" name="Picture 8" descr="logo"/>
          <p:cNvPicPr/>
          <p:nvPr/>
        </p:nvPicPr>
        <p:blipFill>
          <a:blip r:embed="rId3" cstate="print"/>
          <a:srcRect/>
          <a:stretch>
            <a:fillRect/>
          </a:stretch>
        </p:blipFill>
        <p:spPr bwMode="auto">
          <a:xfrm>
            <a:off x="8229600" y="5715000"/>
            <a:ext cx="685800" cy="685800"/>
          </a:xfrm>
          <a:prstGeom prst="rect">
            <a:avLst/>
          </a:prstGeom>
          <a:noFill/>
        </p:spPr>
      </p:pic>
      <p:pic>
        <p:nvPicPr>
          <p:cNvPr id="10" name="Picture 9"/>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28600" y="5791200"/>
            <a:ext cx="1447800" cy="512763"/>
          </a:xfrm>
          <a:prstGeom prst="rect">
            <a:avLst/>
          </a:prstGeom>
        </p:spPr>
      </p:pic>
    </p:spTree>
    <p:extLst>
      <p:ext uri="{BB962C8B-B14F-4D97-AF65-F5344CB8AC3E}">
        <p14:creationId xmlns:p14="http://schemas.microsoft.com/office/powerpoint/2010/main" val="3744241290"/>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1265656" y="2590800"/>
            <a:ext cx="6612709" cy="830997"/>
          </a:xfrm>
          <a:prstGeom prst="rect">
            <a:avLst/>
          </a:prstGeom>
          <a:noFill/>
        </p:spPr>
        <p:txBody>
          <a:bodyPr wrap="none" rtlCol="0">
            <a:spAutoFit/>
          </a:bodyPr>
          <a:lstStyle/>
          <a:p>
            <a:pPr algn="ctr"/>
            <a:r>
              <a:rPr lang="en-US" sz="4800" b="1" dirty="0" smtClean="0">
                <a:solidFill>
                  <a:schemeClr val="bg2">
                    <a:lumMod val="50000"/>
                  </a:schemeClr>
                </a:solidFill>
              </a:rPr>
              <a:t>Vaccine Exemptions</a:t>
            </a:r>
            <a:endParaRPr lang="en-US" sz="4800" b="1" dirty="0">
              <a:solidFill>
                <a:schemeClr val="bg2">
                  <a:lumMod val="50000"/>
                </a:schemeClr>
              </a:solidFill>
            </a:endParaRPr>
          </a:p>
        </p:txBody>
      </p:sp>
      <p:pic>
        <p:nvPicPr>
          <p:cNvPr id="3" name="Picture 4" descr="logo"/>
          <p:cNvPicPr>
            <a:picLocks noChangeAspect="1" noChangeArrowheads="1"/>
          </p:cNvPicPr>
          <p:nvPr/>
        </p:nvPicPr>
        <p:blipFill>
          <a:blip r:embed="rId2" cstate="print"/>
          <a:srcRect/>
          <a:stretch>
            <a:fillRect/>
          </a:stretch>
        </p:blipFill>
        <p:spPr bwMode="auto">
          <a:xfrm>
            <a:off x="7696200" y="152400"/>
            <a:ext cx="1143000" cy="1143000"/>
          </a:xfrm>
          <a:prstGeom prst="rect">
            <a:avLst/>
          </a:prstGeom>
          <a:noFill/>
        </p:spPr>
      </p:pic>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04800" y="309372"/>
            <a:ext cx="2340864" cy="829056"/>
          </a:xfrm>
          <a:prstGeom prst="rect">
            <a:avLst/>
          </a:prstGeom>
        </p:spPr>
      </p:pic>
    </p:spTree>
    <p:extLst>
      <p:ext uri="{BB962C8B-B14F-4D97-AF65-F5344CB8AC3E}">
        <p14:creationId xmlns:p14="http://schemas.microsoft.com/office/powerpoint/2010/main" val="258993892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ctrTitle"/>
          </p:nvPr>
        </p:nvSpPr>
        <p:spPr>
          <a:xfrm>
            <a:off x="609600" y="-33051"/>
            <a:ext cx="7772400" cy="2590800"/>
          </a:xfrm>
        </p:spPr>
        <p:txBody>
          <a:bodyPr anchor="ctr">
            <a:noAutofit/>
          </a:bodyPr>
          <a:lstStyle/>
          <a:p>
            <a:r>
              <a:rPr lang="en-US" sz="2400" dirty="0" smtClean="0">
                <a:solidFill>
                  <a:schemeClr val="bg2">
                    <a:lumMod val="50000"/>
                  </a:schemeClr>
                </a:solidFill>
              </a:rPr>
              <a:t>If the parent is claiming an exemption for </a:t>
            </a:r>
            <a:r>
              <a:rPr lang="en-US" sz="2400" b="1" dirty="0" smtClean="0">
                <a:solidFill>
                  <a:schemeClr val="bg2">
                    <a:lumMod val="50000"/>
                  </a:schemeClr>
                </a:solidFill>
              </a:rPr>
              <a:t>Medical</a:t>
            </a:r>
            <a:r>
              <a:rPr lang="en-US" sz="2400" dirty="0" smtClean="0">
                <a:solidFill>
                  <a:schemeClr val="bg2">
                    <a:lumMod val="50000"/>
                  </a:schemeClr>
                </a:solidFill>
              </a:rPr>
              <a:t> or </a:t>
            </a:r>
            <a:r>
              <a:rPr lang="en-US" sz="2400" b="1" dirty="0" smtClean="0">
                <a:solidFill>
                  <a:schemeClr val="bg2">
                    <a:lumMod val="50000"/>
                  </a:schemeClr>
                </a:solidFill>
              </a:rPr>
              <a:t>Religious</a:t>
            </a:r>
            <a:r>
              <a:rPr lang="en-US" sz="2400" dirty="0" smtClean="0">
                <a:solidFill>
                  <a:schemeClr val="bg2">
                    <a:lumMod val="50000"/>
                  </a:schemeClr>
                </a:solidFill>
              </a:rPr>
              <a:t> reasons or because they </a:t>
            </a:r>
            <a:r>
              <a:rPr lang="en-US" sz="2400" b="1" dirty="0" smtClean="0">
                <a:solidFill>
                  <a:schemeClr val="bg2">
                    <a:lumMod val="50000"/>
                  </a:schemeClr>
                </a:solidFill>
              </a:rPr>
              <a:t>Dissent</a:t>
            </a:r>
            <a:r>
              <a:rPr lang="en-US" sz="2400" dirty="0" smtClean="0">
                <a:solidFill>
                  <a:schemeClr val="bg2">
                    <a:lumMod val="50000"/>
                  </a:schemeClr>
                </a:solidFill>
              </a:rPr>
              <a:t> for philosophical reasons, please indicate it by selecting the appropriate button before selecting </a:t>
            </a:r>
            <a:r>
              <a:rPr lang="en-US" sz="2400" b="1" dirty="0" smtClean="0">
                <a:solidFill>
                  <a:schemeClr val="bg2">
                    <a:lumMod val="50000"/>
                  </a:schemeClr>
                </a:solidFill>
              </a:rPr>
              <a:t>Update</a:t>
            </a:r>
            <a:r>
              <a:rPr lang="en-US" sz="2400" dirty="0" smtClean="0">
                <a:solidFill>
                  <a:schemeClr val="bg2">
                    <a:lumMod val="50000"/>
                  </a:schemeClr>
                </a:solidFill>
              </a:rPr>
              <a:t> to save the child to your roster.</a:t>
            </a:r>
            <a:endParaRPr lang="en-US" sz="2400" dirty="0">
              <a:solidFill>
                <a:schemeClr val="bg2">
                  <a:lumMod val="50000"/>
                </a:schemeClr>
              </a:solidFill>
            </a:endParaRPr>
          </a:p>
        </p:txBody>
      </p:sp>
      <p:pic>
        <p:nvPicPr>
          <p:cNvPr id="7" name="Picture 6"/>
          <p:cNvPicPr/>
          <p:nvPr/>
        </p:nvPicPr>
        <p:blipFill>
          <a:blip r:embed="rId2" cstate="print"/>
          <a:srcRect l="15224" t="13846" r="33173" b="46410"/>
          <a:stretch>
            <a:fillRect/>
          </a:stretch>
        </p:blipFill>
        <p:spPr bwMode="auto">
          <a:xfrm>
            <a:off x="609600" y="2667000"/>
            <a:ext cx="8001000" cy="2971800"/>
          </a:xfrm>
          <a:prstGeom prst="rect">
            <a:avLst/>
          </a:prstGeom>
          <a:noFill/>
          <a:ln w="9525">
            <a:noFill/>
            <a:miter lim="800000"/>
            <a:headEnd/>
            <a:tailEnd/>
          </a:ln>
        </p:spPr>
      </p:pic>
      <p:cxnSp>
        <p:nvCxnSpPr>
          <p:cNvPr id="5" name="Straight Arrow Connector 4"/>
          <p:cNvCxnSpPr/>
          <p:nvPr/>
        </p:nvCxnSpPr>
        <p:spPr>
          <a:xfrm flipH="1">
            <a:off x="1676400" y="1752600"/>
            <a:ext cx="838200" cy="3200400"/>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8" name="Straight Arrow Connector 7"/>
          <p:cNvCxnSpPr/>
          <p:nvPr/>
        </p:nvCxnSpPr>
        <p:spPr>
          <a:xfrm>
            <a:off x="6096000" y="1752600"/>
            <a:ext cx="1905000" cy="3352800"/>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pic>
        <p:nvPicPr>
          <p:cNvPr id="9" name="Picture 8" descr="logo"/>
          <p:cNvPicPr/>
          <p:nvPr/>
        </p:nvPicPr>
        <p:blipFill>
          <a:blip r:embed="rId3" cstate="print"/>
          <a:srcRect/>
          <a:stretch>
            <a:fillRect/>
          </a:stretch>
        </p:blipFill>
        <p:spPr bwMode="auto">
          <a:xfrm>
            <a:off x="8229600" y="5715000"/>
            <a:ext cx="685800" cy="685800"/>
          </a:xfrm>
          <a:prstGeom prst="rect">
            <a:avLst/>
          </a:prstGeom>
          <a:noFill/>
        </p:spPr>
      </p:pic>
      <p:pic>
        <p:nvPicPr>
          <p:cNvPr id="10" name="Picture 9"/>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28600" y="5791200"/>
            <a:ext cx="1447800" cy="512763"/>
          </a:xfrm>
          <a:prstGeom prst="rect">
            <a:avLst/>
          </a:prstGeom>
        </p:spPr>
      </p:pic>
    </p:spTree>
    <p:extLst>
      <p:ext uri="{BB962C8B-B14F-4D97-AF65-F5344CB8AC3E}">
        <p14:creationId xmlns:p14="http://schemas.microsoft.com/office/powerpoint/2010/main" val="1650615419"/>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304800" y="2590800"/>
            <a:ext cx="9843678" cy="1569660"/>
          </a:xfrm>
          <a:prstGeom prst="rect">
            <a:avLst/>
          </a:prstGeom>
          <a:noFill/>
        </p:spPr>
        <p:txBody>
          <a:bodyPr wrap="square" rtlCol="0">
            <a:spAutoFit/>
          </a:bodyPr>
          <a:lstStyle/>
          <a:p>
            <a:pPr algn="ctr"/>
            <a:r>
              <a:rPr lang="en-US" sz="4800" b="1" dirty="0" smtClean="0">
                <a:solidFill>
                  <a:schemeClr val="bg2">
                    <a:lumMod val="50000"/>
                  </a:schemeClr>
                </a:solidFill>
              </a:rPr>
              <a:t>Adding Historical Vaccine Information</a:t>
            </a:r>
            <a:endParaRPr lang="en-US" sz="4800" b="1" dirty="0">
              <a:solidFill>
                <a:schemeClr val="bg2">
                  <a:lumMod val="50000"/>
                </a:schemeClr>
              </a:solidFill>
            </a:endParaRPr>
          </a:p>
        </p:txBody>
      </p:sp>
      <p:pic>
        <p:nvPicPr>
          <p:cNvPr id="3" name="Picture 4" descr="logo"/>
          <p:cNvPicPr>
            <a:picLocks noChangeAspect="1" noChangeArrowheads="1"/>
          </p:cNvPicPr>
          <p:nvPr/>
        </p:nvPicPr>
        <p:blipFill>
          <a:blip r:embed="rId2" cstate="print"/>
          <a:srcRect/>
          <a:stretch>
            <a:fillRect/>
          </a:stretch>
        </p:blipFill>
        <p:spPr bwMode="auto">
          <a:xfrm>
            <a:off x="7696200" y="152400"/>
            <a:ext cx="1143000" cy="1143000"/>
          </a:xfrm>
          <a:prstGeom prst="rect">
            <a:avLst/>
          </a:prstGeom>
          <a:noFill/>
        </p:spPr>
      </p:pic>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04800" y="309372"/>
            <a:ext cx="2340864" cy="829056"/>
          </a:xfrm>
          <a:prstGeom prst="rect">
            <a:avLst/>
          </a:prstGeom>
        </p:spPr>
      </p:pic>
    </p:spTree>
    <p:extLst>
      <p:ext uri="{BB962C8B-B14F-4D97-AF65-F5344CB8AC3E}">
        <p14:creationId xmlns:p14="http://schemas.microsoft.com/office/powerpoint/2010/main" val="83322286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81000" y="173682"/>
            <a:ext cx="8534400" cy="830997"/>
          </a:xfrm>
          <a:prstGeom prst="rect">
            <a:avLst/>
          </a:prstGeom>
          <a:noFill/>
        </p:spPr>
        <p:txBody>
          <a:bodyPr wrap="square" rtlCol="0" anchor="ctr">
            <a:spAutoFit/>
          </a:bodyPr>
          <a:lstStyle/>
          <a:p>
            <a:r>
              <a:rPr lang="en-US" sz="2400" dirty="0" smtClean="0">
                <a:solidFill>
                  <a:schemeClr val="bg2">
                    <a:lumMod val="50000"/>
                  </a:schemeClr>
                </a:solidFill>
              </a:rPr>
              <a:t>From time to time, you will need to add a vaccine records that is not in LINKS. You must do so as a historical vaccination.</a:t>
            </a:r>
            <a:endParaRPr lang="en-US" sz="2400" dirty="0">
              <a:solidFill>
                <a:schemeClr val="bg2">
                  <a:lumMod val="50000"/>
                </a:schemeClr>
              </a:solidFill>
            </a:endParaRPr>
          </a:p>
        </p:txBody>
      </p:sp>
      <p:pic>
        <p:nvPicPr>
          <p:cNvPr id="6" name="Picture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28600" y="5791200"/>
            <a:ext cx="1447800" cy="512763"/>
          </a:xfrm>
          <a:prstGeom prst="rect">
            <a:avLst/>
          </a:prstGeom>
        </p:spPr>
      </p:pic>
      <p:pic>
        <p:nvPicPr>
          <p:cNvPr id="8" name="Picture 7" descr="logo"/>
          <p:cNvPicPr>
            <a:picLocks noChangeAspect="1" noChangeArrowheads="1"/>
          </p:cNvPicPr>
          <p:nvPr/>
        </p:nvPicPr>
        <p:blipFill>
          <a:blip r:embed="rId3" cstate="print"/>
          <a:srcRect/>
          <a:stretch>
            <a:fillRect/>
          </a:stretch>
        </p:blipFill>
        <p:spPr bwMode="auto">
          <a:xfrm>
            <a:off x="8229600" y="5715000"/>
            <a:ext cx="685800" cy="685800"/>
          </a:xfrm>
          <a:prstGeom prst="rect">
            <a:avLst/>
          </a:prstGeom>
          <a:noFill/>
        </p:spPr>
      </p:pic>
      <p:sp>
        <p:nvSpPr>
          <p:cNvPr id="4" name="TextBox 3"/>
          <p:cNvSpPr txBox="1"/>
          <p:nvPr/>
        </p:nvSpPr>
        <p:spPr>
          <a:xfrm>
            <a:off x="990600" y="2286000"/>
            <a:ext cx="7543800" cy="1569660"/>
          </a:xfrm>
          <a:prstGeom prst="rect">
            <a:avLst/>
          </a:prstGeom>
          <a:noFill/>
        </p:spPr>
        <p:txBody>
          <a:bodyPr wrap="square" rtlCol="0">
            <a:spAutoFit/>
          </a:bodyPr>
          <a:lstStyle/>
          <a:p>
            <a:r>
              <a:rPr lang="en-US" sz="2400" dirty="0" smtClean="0">
                <a:solidFill>
                  <a:schemeClr val="bg2">
                    <a:lumMod val="50000"/>
                  </a:schemeClr>
                </a:solidFill>
              </a:rPr>
              <a:t>For information on how to add historical vaccinations, please see this instructional video:</a:t>
            </a:r>
          </a:p>
          <a:p>
            <a:endParaRPr lang="en-US" sz="2400" dirty="0">
              <a:solidFill>
                <a:schemeClr val="bg2">
                  <a:lumMod val="50000"/>
                </a:schemeClr>
              </a:solidFill>
            </a:endParaRPr>
          </a:p>
          <a:p>
            <a:r>
              <a:rPr lang="en-US" sz="2400" dirty="0">
                <a:hlinkClick r:id="rId4"/>
              </a:rPr>
              <a:t>https://www.youtube.com/watch?v=BYs4DswM5pw</a:t>
            </a:r>
            <a:endParaRPr lang="en-US" sz="2400" dirty="0">
              <a:solidFill>
                <a:schemeClr val="bg2">
                  <a:lumMod val="50000"/>
                </a:schemeClr>
              </a:solidFill>
            </a:endParaRPr>
          </a:p>
        </p:txBody>
      </p:sp>
      <p:sp>
        <p:nvSpPr>
          <p:cNvPr id="9" name="TextBox 8"/>
          <p:cNvSpPr txBox="1"/>
          <p:nvPr/>
        </p:nvSpPr>
        <p:spPr>
          <a:xfrm>
            <a:off x="990600" y="4454098"/>
            <a:ext cx="7086600" cy="923330"/>
          </a:xfrm>
          <a:prstGeom prst="rect">
            <a:avLst/>
          </a:prstGeom>
          <a:solidFill>
            <a:srgbClr val="FF0000"/>
          </a:solidFill>
        </p:spPr>
        <p:txBody>
          <a:bodyPr wrap="square" rtlCol="0">
            <a:spAutoFit/>
          </a:bodyPr>
          <a:lstStyle/>
          <a:p>
            <a:r>
              <a:rPr lang="en-US" b="1" dirty="0" smtClean="0">
                <a:solidFill>
                  <a:schemeClr val="bg1"/>
                </a:solidFill>
              </a:rPr>
              <a:t>IMPORTANT </a:t>
            </a:r>
            <a:r>
              <a:rPr lang="en-US" dirty="0" smtClean="0">
                <a:solidFill>
                  <a:schemeClr val="bg1"/>
                </a:solidFill>
              </a:rPr>
              <a:t>NOTE: If you encounter an error while entering a historical vaccine, please contact LINKS staff – information on how is included at the end of this presentation.</a:t>
            </a:r>
            <a:endParaRPr lang="en-US" dirty="0">
              <a:solidFill>
                <a:schemeClr val="bg1"/>
              </a:solidFill>
            </a:endParaRPr>
          </a:p>
        </p:txBody>
      </p:sp>
    </p:spTree>
    <p:extLst>
      <p:ext uri="{BB962C8B-B14F-4D97-AF65-F5344CB8AC3E}">
        <p14:creationId xmlns:p14="http://schemas.microsoft.com/office/powerpoint/2010/main" val="127466048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wrap="none" lIns="0" rIns="0" anchor="ctr">
            <a:normAutofit/>
          </a:bodyPr>
          <a:lstStyle/>
          <a:p>
            <a:r>
              <a:rPr lang="en-US" sz="2400" dirty="0" smtClean="0">
                <a:solidFill>
                  <a:schemeClr val="bg2">
                    <a:lumMod val="50000"/>
                  </a:schemeClr>
                </a:solidFill>
              </a:rPr>
              <a:t>What </a:t>
            </a:r>
            <a:r>
              <a:rPr lang="en-US" sz="2400" dirty="0">
                <a:solidFill>
                  <a:schemeClr val="bg2">
                    <a:lumMod val="50000"/>
                  </a:schemeClr>
                </a:solidFill>
              </a:rPr>
              <a:t>is needed to use LINKS </a:t>
            </a:r>
            <a:r>
              <a:rPr lang="en-US" sz="2400" dirty="0" smtClean="0">
                <a:solidFill>
                  <a:schemeClr val="bg2">
                    <a:lumMod val="50000"/>
                  </a:schemeClr>
                </a:solidFill>
              </a:rPr>
              <a:t>School </a:t>
            </a:r>
            <a:r>
              <a:rPr lang="en-US" sz="2400" dirty="0">
                <a:solidFill>
                  <a:schemeClr val="bg2">
                    <a:lumMod val="50000"/>
                  </a:schemeClr>
                </a:solidFill>
              </a:rPr>
              <a:t>Nurse </a:t>
            </a:r>
            <a:r>
              <a:rPr lang="en-US" sz="2400" dirty="0" smtClean="0">
                <a:solidFill>
                  <a:schemeClr val="bg2">
                    <a:lumMod val="50000"/>
                  </a:schemeClr>
                </a:solidFill>
              </a:rPr>
              <a:t>Module:</a:t>
            </a:r>
            <a:endParaRPr lang="en-US" sz="2400" dirty="0"/>
          </a:p>
        </p:txBody>
      </p:sp>
      <p:sp>
        <p:nvSpPr>
          <p:cNvPr id="3" name="Content Placeholder 2"/>
          <p:cNvSpPr>
            <a:spLocks noGrp="1"/>
          </p:cNvSpPr>
          <p:nvPr>
            <p:ph sz="quarter" idx="1"/>
          </p:nvPr>
        </p:nvSpPr>
        <p:spPr/>
        <p:txBody>
          <a:bodyPr>
            <a:normAutofit/>
          </a:bodyPr>
          <a:lstStyle/>
          <a:p>
            <a:pPr marL="800100" lvl="1" indent="-342900"/>
            <a:r>
              <a:rPr lang="en-US" sz="2400" dirty="0">
                <a:solidFill>
                  <a:schemeClr val="bg2">
                    <a:lumMod val="50000"/>
                  </a:schemeClr>
                </a:solidFill>
              </a:rPr>
              <a:t>Computer with </a:t>
            </a:r>
            <a:r>
              <a:rPr lang="en-US" sz="2400" dirty="0" smtClean="0">
                <a:solidFill>
                  <a:schemeClr val="bg2">
                    <a:lumMod val="50000"/>
                  </a:schemeClr>
                </a:solidFill>
              </a:rPr>
              <a:t>internet access.</a:t>
            </a:r>
            <a:endParaRPr lang="en-US" sz="2400" dirty="0">
              <a:solidFill>
                <a:schemeClr val="bg2">
                  <a:lumMod val="50000"/>
                </a:schemeClr>
              </a:solidFill>
            </a:endParaRPr>
          </a:p>
          <a:p>
            <a:pPr lvl="1"/>
            <a:endParaRPr lang="en-US" sz="2400" dirty="0">
              <a:solidFill>
                <a:schemeClr val="bg2">
                  <a:lumMod val="50000"/>
                </a:schemeClr>
              </a:solidFill>
            </a:endParaRPr>
          </a:p>
          <a:p>
            <a:pPr marL="800100" lvl="1" indent="-342900"/>
            <a:r>
              <a:rPr lang="en-US" sz="2400" dirty="0" smtClean="0">
                <a:solidFill>
                  <a:schemeClr val="bg2">
                    <a:lumMod val="50000"/>
                  </a:schemeClr>
                </a:solidFill>
              </a:rPr>
              <a:t>Compatible web browser such as:</a:t>
            </a:r>
            <a:endParaRPr lang="en-US" sz="2400" dirty="0">
              <a:solidFill>
                <a:schemeClr val="bg2">
                  <a:lumMod val="50000"/>
                </a:schemeClr>
              </a:solidFill>
            </a:endParaRPr>
          </a:p>
          <a:p>
            <a:pPr lvl="1"/>
            <a:endParaRPr lang="en-US" sz="1800" dirty="0">
              <a:solidFill>
                <a:schemeClr val="bg2">
                  <a:lumMod val="50000"/>
                </a:schemeClr>
              </a:solidFill>
            </a:endParaRPr>
          </a:p>
          <a:p>
            <a:pPr marL="1200150" lvl="2" indent="-285750"/>
            <a:r>
              <a:rPr lang="en-US" sz="1800" dirty="0">
                <a:solidFill>
                  <a:schemeClr val="bg2">
                    <a:lumMod val="50000"/>
                  </a:schemeClr>
                </a:solidFill>
              </a:rPr>
              <a:t>Internet Explorer 11 or higher</a:t>
            </a:r>
          </a:p>
          <a:p>
            <a:pPr marL="1200150" lvl="2" indent="-285750"/>
            <a:r>
              <a:rPr lang="en-US" sz="1800" dirty="0">
                <a:solidFill>
                  <a:schemeClr val="bg2">
                    <a:lumMod val="50000"/>
                  </a:schemeClr>
                </a:solidFill>
              </a:rPr>
              <a:t>Google Chrome</a:t>
            </a:r>
          </a:p>
          <a:p>
            <a:pPr marL="1200150" lvl="2" indent="-285750"/>
            <a:r>
              <a:rPr lang="en-US" sz="1800" dirty="0">
                <a:solidFill>
                  <a:schemeClr val="bg2">
                    <a:lumMod val="50000"/>
                  </a:schemeClr>
                </a:solidFill>
              </a:rPr>
              <a:t>Mozilla Firefox</a:t>
            </a:r>
          </a:p>
          <a:p>
            <a:pPr lvl="2"/>
            <a:endParaRPr lang="en-US" sz="2400" dirty="0">
              <a:solidFill>
                <a:schemeClr val="bg2">
                  <a:lumMod val="50000"/>
                </a:schemeClr>
              </a:solidFill>
            </a:endParaRPr>
          </a:p>
          <a:p>
            <a:pPr marL="800100" lvl="1" indent="-342900"/>
            <a:r>
              <a:rPr lang="en-US" sz="2400" dirty="0" smtClean="0">
                <a:solidFill>
                  <a:schemeClr val="bg2">
                    <a:lumMod val="50000"/>
                  </a:schemeClr>
                </a:solidFill>
              </a:rPr>
              <a:t>Username </a:t>
            </a:r>
            <a:r>
              <a:rPr lang="en-US" sz="2400" dirty="0">
                <a:solidFill>
                  <a:schemeClr val="bg2">
                    <a:lumMod val="50000"/>
                  </a:schemeClr>
                </a:solidFill>
              </a:rPr>
              <a:t>and </a:t>
            </a:r>
            <a:r>
              <a:rPr lang="en-US" sz="2400" dirty="0" smtClean="0">
                <a:solidFill>
                  <a:schemeClr val="bg2">
                    <a:lumMod val="50000"/>
                  </a:schemeClr>
                </a:solidFill>
              </a:rPr>
              <a:t>Password provided by LINKS administrator.</a:t>
            </a:r>
            <a:endParaRPr lang="en-US" sz="2400" dirty="0">
              <a:solidFill>
                <a:schemeClr val="bg2">
                  <a:lumMod val="50000"/>
                </a:schemeClr>
              </a:solidFill>
            </a:endParaRPr>
          </a:p>
        </p:txBody>
      </p:sp>
      <p:pic>
        <p:nvPicPr>
          <p:cNvPr id="5" name="Picture 4" descr="logo"/>
          <p:cNvPicPr>
            <a:picLocks noChangeAspect="1" noChangeArrowheads="1"/>
          </p:cNvPicPr>
          <p:nvPr/>
        </p:nvPicPr>
        <p:blipFill>
          <a:blip r:embed="rId2" cstate="print"/>
          <a:srcRect/>
          <a:stretch>
            <a:fillRect/>
          </a:stretch>
        </p:blipFill>
        <p:spPr bwMode="auto">
          <a:xfrm>
            <a:off x="8229600" y="5715000"/>
            <a:ext cx="685800" cy="685800"/>
          </a:xfrm>
          <a:prstGeom prst="rect">
            <a:avLst/>
          </a:prstGeom>
          <a:noFill/>
        </p:spPr>
      </p:pic>
      <p:pic>
        <p:nvPicPr>
          <p:cNvPr id="8" name="Picture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28600" y="5791200"/>
            <a:ext cx="1447800" cy="512763"/>
          </a:xfrm>
          <a:prstGeom prst="rect">
            <a:avLst/>
          </a:prstGeom>
        </p:spPr>
      </p:pic>
    </p:spTree>
    <p:extLst>
      <p:ext uri="{BB962C8B-B14F-4D97-AF65-F5344CB8AC3E}">
        <p14:creationId xmlns:p14="http://schemas.microsoft.com/office/powerpoint/2010/main" val="2484201570"/>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2071159" y="2590800"/>
            <a:ext cx="5001690" cy="830997"/>
          </a:xfrm>
          <a:prstGeom prst="rect">
            <a:avLst/>
          </a:prstGeom>
          <a:noFill/>
        </p:spPr>
        <p:txBody>
          <a:bodyPr wrap="none" rtlCol="0">
            <a:spAutoFit/>
          </a:bodyPr>
          <a:lstStyle/>
          <a:p>
            <a:pPr algn="ctr"/>
            <a:r>
              <a:rPr lang="en-US" sz="4800" b="1" dirty="0" smtClean="0">
                <a:solidFill>
                  <a:schemeClr val="bg2">
                    <a:lumMod val="50000"/>
                  </a:schemeClr>
                </a:solidFill>
              </a:rPr>
              <a:t>School Reports</a:t>
            </a:r>
            <a:endParaRPr lang="en-US" sz="4800" b="1" dirty="0">
              <a:solidFill>
                <a:schemeClr val="bg2">
                  <a:lumMod val="50000"/>
                </a:schemeClr>
              </a:solidFill>
            </a:endParaRPr>
          </a:p>
        </p:txBody>
      </p:sp>
      <p:pic>
        <p:nvPicPr>
          <p:cNvPr id="3" name="Picture 4" descr="logo"/>
          <p:cNvPicPr>
            <a:picLocks noChangeAspect="1" noChangeArrowheads="1"/>
          </p:cNvPicPr>
          <p:nvPr/>
        </p:nvPicPr>
        <p:blipFill>
          <a:blip r:embed="rId2" cstate="print"/>
          <a:srcRect/>
          <a:stretch>
            <a:fillRect/>
          </a:stretch>
        </p:blipFill>
        <p:spPr bwMode="auto">
          <a:xfrm>
            <a:off x="7696200" y="152400"/>
            <a:ext cx="1143000" cy="1143000"/>
          </a:xfrm>
          <a:prstGeom prst="rect">
            <a:avLst/>
          </a:prstGeom>
          <a:noFill/>
        </p:spPr>
      </p:pic>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04800" y="309372"/>
            <a:ext cx="2340864" cy="829056"/>
          </a:xfrm>
          <a:prstGeom prst="rect">
            <a:avLst/>
          </a:prstGeom>
        </p:spPr>
      </p:pic>
    </p:spTree>
    <p:extLst>
      <p:ext uri="{BB962C8B-B14F-4D97-AF65-F5344CB8AC3E}">
        <p14:creationId xmlns:p14="http://schemas.microsoft.com/office/powerpoint/2010/main" val="240742153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16293" y="312981"/>
            <a:ext cx="8534400" cy="758952"/>
          </a:xfrm>
        </p:spPr>
        <p:txBody>
          <a:bodyPr/>
          <a:lstStyle/>
          <a:p>
            <a:r>
              <a:rPr lang="en-US" b="1" dirty="0" smtClean="0">
                <a:solidFill>
                  <a:schemeClr val="bg2">
                    <a:lumMod val="50000"/>
                  </a:schemeClr>
                </a:solidFill>
              </a:rPr>
              <a:t>Action Report</a:t>
            </a:r>
            <a:endParaRPr lang="en-US" b="1" dirty="0">
              <a:solidFill>
                <a:schemeClr val="bg2">
                  <a:lumMod val="50000"/>
                </a:schemeClr>
              </a:solidFill>
            </a:endParaRPr>
          </a:p>
        </p:txBody>
      </p:sp>
      <p:sp>
        <p:nvSpPr>
          <p:cNvPr id="8" name="Content Placeholder 7"/>
          <p:cNvSpPr>
            <a:spLocks noGrp="1"/>
          </p:cNvSpPr>
          <p:nvPr>
            <p:ph sz="quarter" idx="1"/>
          </p:nvPr>
        </p:nvSpPr>
        <p:spPr>
          <a:xfrm>
            <a:off x="304800" y="1752600"/>
            <a:ext cx="8503920" cy="4572000"/>
          </a:xfrm>
        </p:spPr>
        <p:txBody>
          <a:bodyPr>
            <a:normAutofit/>
          </a:bodyPr>
          <a:lstStyle/>
          <a:p>
            <a:r>
              <a:rPr lang="en-US" sz="2400" dirty="0">
                <a:solidFill>
                  <a:schemeClr val="bg2">
                    <a:lumMod val="50000"/>
                  </a:schemeClr>
                </a:solidFill>
              </a:rPr>
              <a:t>This report will indicate any students due </a:t>
            </a:r>
            <a:r>
              <a:rPr lang="en-US" sz="2400" dirty="0" smtClean="0">
                <a:solidFill>
                  <a:schemeClr val="bg2">
                    <a:lumMod val="50000"/>
                  </a:schemeClr>
                </a:solidFill>
              </a:rPr>
              <a:t>for vaccines </a:t>
            </a:r>
            <a:r>
              <a:rPr lang="en-US" sz="2400" dirty="0">
                <a:solidFill>
                  <a:schemeClr val="bg2">
                    <a:lumMod val="50000"/>
                  </a:schemeClr>
                </a:solidFill>
              </a:rPr>
              <a:t>and the </a:t>
            </a:r>
            <a:r>
              <a:rPr lang="en-US" sz="2400" dirty="0" smtClean="0">
                <a:solidFill>
                  <a:schemeClr val="bg2">
                    <a:lumMod val="50000"/>
                  </a:schemeClr>
                </a:solidFill>
              </a:rPr>
              <a:t>due date.</a:t>
            </a:r>
          </a:p>
          <a:p>
            <a:r>
              <a:rPr lang="en-US" sz="2400" dirty="0" smtClean="0">
                <a:solidFill>
                  <a:schemeClr val="bg2">
                    <a:lumMod val="50000"/>
                  </a:schemeClr>
                </a:solidFill>
              </a:rPr>
              <a:t>Use this report to follow-up with students and parents to ensure that overdue vaccinations are being completed. </a:t>
            </a:r>
            <a:endParaRPr lang="en-US" sz="2400" dirty="0">
              <a:solidFill>
                <a:schemeClr val="bg2">
                  <a:lumMod val="50000"/>
                </a:schemeClr>
              </a:solidFill>
            </a:endParaRPr>
          </a:p>
        </p:txBody>
      </p:sp>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28600" y="5791200"/>
            <a:ext cx="1447800" cy="512763"/>
          </a:xfrm>
          <a:prstGeom prst="rect">
            <a:avLst/>
          </a:prstGeom>
        </p:spPr>
      </p:pic>
      <p:pic>
        <p:nvPicPr>
          <p:cNvPr id="7" name="Picture 6" descr="logo"/>
          <p:cNvPicPr/>
          <p:nvPr/>
        </p:nvPicPr>
        <p:blipFill>
          <a:blip r:embed="rId4" cstate="print"/>
          <a:srcRect/>
          <a:stretch>
            <a:fillRect/>
          </a:stretch>
        </p:blipFill>
        <p:spPr bwMode="auto">
          <a:xfrm>
            <a:off x="8229600" y="5715000"/>
            <a:ext cx="685800" cy="685800"/>
          </a:xfrm>
          <a:prstGeom prst="rect">
            <a:avLst/>
          </a:prstGeom>
          <a:noFill/>
        </p:spPr>
      </p:pic>
    </p:spTree>
    <p:extLst>
      <p:ext uri="{BB962C8B-B14F-4D97-AF65-F5344CB8AC3E}">
        <p14:creationId xmlns:p14="http://schemas.microsoft.com/office/powerpoint/2010/main" val="1046997747"/>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chor="ctr">
            <a:normAutofit/>
          </a:bodyPr>
          <a:lstStyle/>
          <a:p>
            <a:r>
              <a:rPr lang="en-US" sz="2400" dirty="0" smtClean="0">
                <a:solidFill>
                  <a:schemeClr val="bg2">
                    <a:lumMod val="50000"/>
                  </a:schemeClr>
                </a:solidFill>
              </a:rPr>
              <a:t>Go to </a:t>
            </a:r>
            <a:r>
              <a:rPr lang="en-US" sz="2400" b="1" dirty="0" smtClean="0">
                <a:solidFill>
                  <a:schemeClr val="bg2">
                    <a:lumMod val="50000"/>
                  </a:schemeClr>
                </a:solidFill>
              </a:rPr>
              <a:t>Reports</a:t>
            </a:r>
            <a:r>
              <a:rPr lang="en-US" sz="2400" dirty="0" smtClean="0">
                <a:solidFill>
                  <a:schemeClr val="bg2">
                    <a:lumMod val="50000"/>
                  </a:schemeClr>
                </a:solidFill>
              </a:rPr>
              <a:t> &gt; </a:t>
            </a:r>
            <a:r>
              <a:rPr lang="en-US" sz="2400" b="1" dirty="0" smtClean="0">
                <a:solidFill>
                  <a:schemeClr val="bg2">
                    <a:lumMod val="50000"/>
                  </a:schemeClr>
                </a:solidFill>
              </a:rPr>
              <a:t>School Reports </a:t>
            </a:r>
            <a:r>
              <a:rPr lang="en-US" sz="2400" dirty="0" smtClean="0">
                <a:solidFill>
                  <a:schemeClr val="bg2">
                    <a:lumMod val="50000"/>
                  </a:schemeClr>
                </a:solidFill>
              </a:rPr>
              <a:t>&gt;</a:t>
            </a:r>
            <a:r>
              <a:rPr lang="en-US" sz="2400" dirty="0">
                <a:solidFill>
                  <a:schemeClr val="bg2">
                    <a:lumMod val="50000"/>
                  </a:schemeClr>
                </a:solidFill>
              </a:rPr>
              <a:t> </a:t>
            </a:r>
            <a:r>
              <a:rPr lang="en-US" sz="2400" dirty="0" smtClean="0">
                <a:solidFill>
                  <a:schemeClr val="bg2">
                    <a:lumMod val="50000"/>
                  </a:schemeClr>
                </a:solidFill>
              </a:rPr>
              <a:t>Select </a:t>
            </a:r>
            <a:r>
              <a:rPr lang="en-US" sz="2400" b="1" dirty="0" smtClean="0">
                <a:solidFill>
                  <a:schemeClr val="bg2">
                    <a:lumMod val="50000"/>
                  </a:schemeClr>
                </a:solidFill>
              </a:rPr>
              <a:t>Action Report. </a:t>
            </a:r>
            <a:endParaRPr lang="en-US" sz="2400" b="1" dirty="0">
              <a:solidFill>
                <a:schemeClr val="bg2">
                  <a:lumMod val="50000"/>
                </a:schemeClr>
              </a:solidFill>
            </a:endParaRPr>
          </a:p>
        </p:txBody>
      </p:sp>
      <p:pic>
        <p:nvPicPr>
          <p:cNvPr id="9" name="Picture 8" descr="logo"/>
          <p:cNvPicPr/>
          <p:nvPr/>
        </p:nvPicPr>
        <p:blipFill>
          <a:blip r:embed="rId2" cstate="print"/>
          <a:srcRect/>
          <a:stretch>
            <a:fillRect/>
          </a:stretch>
        </p:blipFill>
        <p:spPr bwMode="auto">
          <a:xfrm>
            <a:off x="8229600" y="5715000"/>
            <a:ext cx="685800" cy="685800"/>
          </a:xfrm>
          <a:prstGeom prst="rect">
            <a:avLst/>
          </a:prstGeom>
          <a:noFill/>
        </p:spPr>
      </p:pic>
      <p:pic>
        <p:nvPicPr>
          <p:cNvPr id="11" name="Picture 10"/>
          <p:cNvPicPr/>
          <p:nvPr/>
        </p:nvPicPr>
        <p:blipFill>
          <a:blip r:embed="rId3" cstate="print"/>
          <a:srcRect l="10737" t="14872" r="29167" b="46410"/>
          <a:stretch>
            <a:fillRect/>
          </a:stretch>
        </p:blipFill>
        <p:spPr bwMode="auto">
          <a:xfrm>
            <a:off x="228600" y="1447800"/>
            <a:ext cx="8534400" cy="4267200"/>
          </a:xfrm>
          <a:prstGeom prst="rect">
            <a:avLst/>
          </a:prstGeom>
          <a:noFill/>
          <a:ln w="9525">
            <a:noFill/>
            <a:miter lim="800000"/>
            <a:headEnd/>
            <a:tailEnd/>
          </a:ln>
        </p:spPr>
      </p:pic>
      <p:cxnSp>
        <p:nvCxnSpPr>
          <p:cNvPr id="5" name="Straight Arrow Connector 4"/>
          <p:cNvCxnSpPr/>
          <p:nvPr/>
        </p:nvCxnSpPr>
        <p:spPr>
          <a:xfrm flipH="1">
            <a:off x="2286000" y="762000"/>
            <a:ext cx="4267200" cy="2209800"/>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8" name="Straight Arrow Connector 7"/>
          <p:cNvCxnSpPr/>
          <p:nvPr/>
        </p:nvCxnSpPr>
        <p:spPr>
          <a:xfrm flipH="1">
            <a:off x="1021940" y="762000"/>
            <a:ext cx="2026060" cy="4060133"/>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28600" y="5791200"/>
            <a:ext cx="1447800" cy="512763"/>
          </a:xfrm>
          <a:prstGeom prst="rect">
            <a:avLst/>
          </a:prstGeom>
        </p:spPr>
      </p:pic>
    </p:spTree>
    <p:extLst>
      <p:ext uri="{BB962C8B-B14F-4D97-AF65-F5344CB8AC3E}">
        <p14:creationId xmlns:p14="http://schemas.microsoft.com/office/powerpoint/2010/main" val="3869504241"/>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308733" y="199880"/>
            <a:ext cx="8534400" cy="898688"/>
          </a:xfrm>
        </p:spPr>
        <p:txBody>
          <a:bodyPr anchor="ctr">
            <a:normAutofit/>
          </a:bodyPr>
          <a:lstStyle/>
          <a:p>
            <a:r>
              <a:rPr lang="en-US" sz="1800" dirty="0" smtClean="0">
                <a:solidFill>
                  <a:schemeClr val="bg2">
                    <a:lumMod val="50000"/>
                  </a:schemeClr>
                </a:solidFill>
              </a:rPr>
              <a:t>Select your </a:t>
            </a:r>
            <a:r>
              <a:rPr lang="en-US" sz="1800" b="1" dirty="0" smtClean="0">
                <a:solidFill>
                  <a:schemeClr val="bg2">
                    <a:lumMod val="50000"/>
                  </a:schemeClr>
                </a:solidFill>
              </a:rPr>
              <a:t>Series</a:t>
            </a:r>
            <a:r>
              <a:rPr lang="en-US" sz="1800" dirty="0" smtClean="0">
                <a:solidFill>
                  <a:schemeClr val="bg2">
                    <a:lumMod val="50000"/>
                  </a:schemeClr>
                </a:solidFill>
              </a:rPr>
              <a:t>: Either “</a:t>
            </a:r>
            <a:r>
              <a:rPr lang="en-US" sz="1800" b="1" dirty="0" smtClean="0">
                <a:solidFill>
                  <a:schemeClr val="bg2">
                    <a:lumMod val="50000"/>
                  </a:schemeClr>
                </a:solidFill>
              </a:rPr>
              <a:t>PREK – FIFTH GRADE 4:3:2:3:2</a:t>
            </a:r>
            <a:r>
              <a:rPr lang="en-US" sz="1800" dirty="0" smtClean="0">
                <a:solidFill>
                  <a:schemeClr val="bg2">
                    <a:lumMod val="50000"/>
                  </a:schemeClr>
                </a:solidFill>
              </a:rPr>
              <a:t>” OR “</a:t>
            </a:r>
            <a:r>
              <a:rPr lang="en-US" sz="1800" b="1" dirty="0" smtClean="0">
                <a:solidFill>
                  <a:schemeClr val="bg2">
                    <a:lumMod val="50000"/>
                  </a:schemeClr>
                </a:solidFill>
              </a:rPr>
              <a:t>SIXTH – 12TH GRADE</a:t>
            </a:r>
            <a:r>
              <a:rPr lang="en-US" sz="1800" dirty="0" smtClean="0">
                <a:solidFill>
                  <a:schemeClr val="bg2">
                    <a:lumMod val="50000"/>
                  </a:schemeClr>
                </a:solidFill>
              </a:rPr>
              <a:t>” based on the grade levels you are working with at that time. </a:t>
            </a:r>
          </a:p>
        </p:txBody>
      </p:sp>
      <p:pic>
        <p:nvPicPr>
          <p:cNvPr id="9" name="Picture 8" descr="logo"/>
          <p:cNvPicPr/>
          <p:nvPr/>
        </p:nvPicPr>
        <p:blipFill>
          <a:blip r:embed="rId2" cstate="print"/>
          <a:srcRect/>
          <a:stretch>
            <a:fillRect/>
          </a:stretch>
        </p:blipFill>
        <p:spPr bwMode="auto">
          <a:xfrm>
            <a:off x="8229600" y="5715000"/>
            <a:ext cx="685800" cy="685800"/>
          </a:xfrm>
          <a:prstGeom prst="rect">
            <a:avLst/>
          </a:prstGeom>
          <a:noFill/>
        </p:spPr>
      </p:pic>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08733" y="1600200"/>
            <a:ext cx="8301867" cy="4086423"/>
          </a:xfrm>
          <a:prstGeom prst="rect">
            <a:avLst/>
          </a:prstGeom>
          <a:solidFill>
            <a:srgbClr val="FF0000"/>
          </a:solidFill>
        </p:spPr>
      </p:pic>
      <p:cxnSp>
        <p:nvCxnSpPr>
          <p:cNvPr id="5" name="Straight Arrow Connector 4"/>
          <p:cNvCxnSpPr/>
          <p:nvPr/>
        </p:nvCxnSpPr>
        <p:spPr>
          <a:xfrm flipH="1">
            <a:off x="5334000" y="609600"/>
            <a:ext cx="1219200" cy="4045974"/>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6" name="Straight Arrow Connector 15"/>
          <p:cNvCxnSpPr/>
          <p:nvPr/>
        </p:nvCxnSpPr>
        <p:spPr>
          <a:xfrm flipH="1">
            <a:off x="2057400" y="609600"/>
            <a:ext cx="76200" cy="2667000"/>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pic>
        <p:nvPicPr>
          <p:cNvPr id="8" name="Picture 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28600" y="5791200"/>
            <a:ext cx="1447800" cy="512763"/>
          </a:xfrm>
          <a:prstGeom prst="rect">
            <a:avLst/>
          </a:prstGeom>
        </p:spPr>
      </p:pic>
    </p:spTree>
    <p:extLst>
      <p:ext uri="{BB962C8B-B14F-4D97-AF65-F5344CB8AC3E}">
        <p14:creationId xmlns:p14="http://schemas.microsoft.com/office/powerpoint/2010/main" val="3869504241"/>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chor="ctr">
            <a:normAutofit fontScale="90000"/>
          </a:bodyPr>
          <a:lstStyle/>
          <a:p>
            <a:r>
              <a:rPr lang="en-US" sz="2400" dirty="0" smtClean="0">
                <a:solidFill>
                  <a:schemeClr val="bg2">
                    <a:lumMod val="50000"/>
                  </a:schemeClr>
                </a:solidFill>
              </a:rPr>
              <a:t/>
            </a:r>
            <a:br>
              <a:rPr lang="en-US" sz="2400" dirty="0" smtClean="0">
                <a:solidFill>
                  <a:schemeClr val="bg2">
                    <a:lumMod val="50000"/>
                  </a:schemeClr>
                </a:solidFill>
              </a:rPr>
            </a:br>
            <a:r>
              <a:rPr lang="en-US" sz="2700" dirty="0" smtClean="0">
                <a:solidFill>
                  <a:schemeClr val="bg2">
                    <a:lumMod val="50000"/>
                  </a:schemeClr>
                </a:solidFill>
              </a:rPr>
              <a:t>Select the </a:t>
            </a:r>
            <a:r>
              <a:rPr lang="en-US" sz="2700" b="1" dirty="0" smtClean="0">
                <a:solidFill>
                  <a:schemeClr val="bg2">
                    <a:lumMod val="50000"/>
                  </a:schemeClr>
                </a:solidFill>
              </a:rPr>
              <a:t>Grade(s) </a:t>
            </a:r>
            <a:r>
              <a:rPr lang="en-US" sz="2700" dirty="0" smtClean="0">
                <a:solidFill>
                  <a:schemeClr val="bg2">
                    <a:lumMod val="50000"/>
                  </a:schemeClr>
                </a:solidFill>
              </a:rPr>
              <a:t>you wish to run your report on and then hit </a:t>
            </a:r>
            <a:r>
              <a:rPr lang="en-US" sz="2700" b="1" dirty="0" smtClean="0">
                <a:solidFill>
                  <a:schemeClr val="bg2">
                    <a:lumMod val="50000"/>
                  </a:schemeClr>
                </a:solidFill>
              </a:rPr>
              <a:t>Select</a:t>
            </a:r>
            <a:r>
              <a:rPr lang="en-US" sz="2700" dirty="0" smtClean="0">
                <a:solidFill>
                  <a:schemeClr val="bg2">
                    <a:lumMod val="50000"/>
                  </a:schemeClr>
                </a:solidFill>
              </a:rPr>
              <a:t>: </a:t>
            </a:r>
            <a:r>
              <a:rPr lang="en-US" sz="3600" b="1" dirty="0" smtClean="0">
                <a:solidFill>
                  <a:schemeClr val="bg2">
                    <a:lumMod val="50000"/>
                  </a:schemeClr>
                </a:solidFill>
              </a:rPr>
              <a:t/>
            </a:r>
            <a:br>
              <a:rPr lang="en-US" sz="3600" b="1" dirty="0" smtClean="0">
                <a:solidFill>
                  <a:schemeClr val="bg2">
                    <a:lumMod val="50000"/>
                  </a:schemeClr>
                </a:solidFill>
              </a:rPr>
            </a:br>
            <a:endParaRPr lang="en-US" sz="3600" b="1" dirty="0" smtClean="0">
              <a:solidFill>
                <a:schemeClr val="bg2">
                  <a:lumMod val="50000"/>
                </a:schemeClr>
              </a:solidFill>
            </a:endParaRPr>
          </a:p>
        </p:txBody>
      </p:sp>
      <p:pic>
        <p:nvPicPr>
          <p:cNvPr id="9" name="Picture 8" descr="logo"/>
          <p:cNvPicPr/>
          <p:nvPr/>
        </p:nvPicPr>
        <p:blipFill>
          <a:blip r:embed="rId2" cstate="print"/>
          <a:srcRect/>
          <a:stretch>
            <a:fillRect/>
          </a:stretch>
        </p:blipFill>
        <p:spPr bwMode="auto">
          <a:xfrm>
            <a:off x="8229600" y="5715000"/>
            <a:ext cx="685800" cy="685800"/>
          </a:xfrm>
          <a:prstGeom prst="rect">
            <a:avLst/>
          </a:prstGeom>
          <a:noFill/>
        </p:spPr>
      </p:pic>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55741" y="1524000"/>
            <a:ext cx="8463303" cy="4191001"/>
          </a:xfrm>
          <a:prstGeom prst="rect">
            <a:avLst/>
          </a:prstGeom>
        </p:spPr>
      </p:pic>
      <p:cxnSp>
        <p:nvCxnSpPr>
          <p:cNvPr id="7" name="Straight Arrow Connector 6"/>
          <p:cNvCxnSpPr/>
          <p:nvPr/>
        </p:nvCxnSpPr>
        <p:spPr>
          <a:xfrm>
            <a:off x="2209800" y="533400"/>
            <a:ext cx="152400" cy="4114800"/>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0" name="Straight Arrow Connector 9"/>
          <p:cNvCxnSpPr/>
          <p:nvPr/>
        </p:nvCxnSpPr>
        <p:spPr>
          <a:xfrm>
            <a:off x="5029200" y="806117"/>
            <a:ext cx="3124200" cy="3765883"/>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pic>
        <p:nvPicPr>
          <p:cNvPr id="8" name="Picture 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28600" y="5791200"/>
            <a:ext cx="1447800" cy="512763"/>
          </a:xfrm>
          <a:prstGeom prst="rect">
            <a:avLst/>
          </a:prstGeom>
        </p:spPr>
      </p:pic>
    </p:spTree>
    <p:extLst>
      <p:ext uri="{BB962C8B-B14F-4D97-AF65-F5344CB8AC3E}">
        <p14:creationId xmlns:p14="http://schemas.microsoft.com/office/powerpoint/2010/main" val="987778826"/>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ctrTitle"/>
          </p:nvPr>
        </p:nvSpPr>
        <p:spPr>
          <a:xfrm>
            <a:off x="533400" y="381000"/>
            <a:ext cx="8077200" cy="1752600"/>
          </a:xfrm>
        </p:spPr>
        <p:txBody>
          <a:bodyPr>
            <a:normAutofit fontScale="90000"/>
          </a:bodyPr>
          <a:lstStyle/>
          <a:p>
            <a:r>
              <a:rPr lang="en-US" dirty="0" smtClean="0">
                <a:solidFill>
                  <a:schemeClr val="bg2">
                    <a:lumMod val="50000"/>
                  </a:schemeClr>
                </a:solidFill>
              </a:rPr>
              <a:t/>
            </a:r>
            <a:br>
              <a:rPr lang="en-US" dirty="0" smtClean="0">
                <a:solidFill>
                  <a:schemeClr val="bg2">
                    <a:lumMod val="50000"/>
                  </a:schemeClr>
                </a:solidFill>
              </a:rPr>
            </a:br>
            <a:r>
              <a:rPr lang="en-US" dirty="0">
                <a:solidFill>
                  <a:schemeClr val="bg2">
                    <a:lumMod val="50000"/>
                  </a:schemeClr>
                </a:solidFill>
              </a:rPr>
              <a:t/>
            </a:r>
            <a:br>
              <a:rPr lang="en-US" dirty="0">
                <a:solidFill>
                  <a:schemeClr val="bg2">
                    <a:lumMod val="50000"/>
                  </a:schemeClr>
                </a:solidFill>
              </a:rPr>
            </a:br>
            <a:r>
              <a:rPr lang="en-US" sz="3100" dirty="0" smtClean="0">
                <a:solidFill>
                  <a:schemeClr val="bg2">
                    <a:lumMod val="50000"/>
                  </a:schemeClr>
                </a:solidFill>
              </a:rPr>
              <a:t>Your </a:t>
            </a:r>
            <a:r>
              <a:rPr lang="en-US" sz="3100" b="1" dirty="0" smtClean="0">
                <a:solidFill>
                  <a:schemeClr val="bg2">
                    <a:lumMod val="50000"/>
                  </a:schemeClr>
                </a:solidFill>
              </a:rPr>
              <a:t>Action Report </a:t>
            </a:r>
            <a:r>
              <a:rPr lang="en-US" sz="3100" dirty="0" smtClean="0">
                <a:solidFill>
                  <a:schemeClr val="bg2">
                    <a:lumMod val="50000"/>
                  </a:schemeClr>
                </a:solidFill>
              </a:rPr>
              <a:t>will show each student that needs Recommended Vaccinations including Recommended Date, Minimum Valid Date, &amp; Status.</a:t>
            </a:r>
            <a:endParaRPr lang="en-US" sz="3100" dirty="0">
              <a:solidFill>
                <a:schemeClr val="bg2">
                  <a:lumMod val="50000"/>
                </a:schemeClr>
              </a:solidFill>
            </a:endParaRPr>
          </a:p>
        </p:txBody>
      </p:sp>
      <p:pic>
        <p:nvPicPr>
          <p:cNvPr id="9" name="Picture 8" descr="logo"/>
          <p:cNvPicPr/>
          <p:nvPr/>
        </p:nvPicPr>
        <p:blipFill>
          <a:blip r:embed="rId2" cstate="print"/>
          <a:srcRect/>
          <a:stretch>
            <a:fillRect/>
          </a:stretch>
        </p:blipFill>
        <p:spPr bwMode="auto">
          <a:xfrm>
            <a:off x="8229600" y="5715000"/>
            <a:ext cx="685800" cy="685800"/>
          </a:xfrm>
          <a:prstGeom prst="rect">
            <a:avLst/>
          </a:prstGeom>
          <a:noFill/>
        </p:spPr>
      </p:pic>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90500" y="2558012"/>
            <a:ext cx="8763000" cy="3137938"/>
          </a:xfrm>
          <a:prstGeom prst="rect">
            <a:avLst/>
          </a:prstGeom>
        </p:spPr>
      </p:pic>
      <p:pic>
        <p:nvPicPr>
          <p:cNvPr id="6" name="Picture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20611" y="5817149"/>
            <a:ext cx="1447800" cy="512763"/>
          </a:xfrm>
          <a:prstGeom prst="rect">
            <a:avLst/>
          </a:prstGeom>
        </p:spPr>
      </p:pic>
    </p:spTree>
    <p:extLst>
      <p:ext uri="{BB962C8B-B14F-4D97-AF65-F5344CB8AC3E}">
        <p14:creationId xmlns:p14="http://schemas.microsoft.com/office/powerpoint/2010/main" val="3869504241"/>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381000" y="2133600"/>
            <a:ext cx="8411277" cy="1569660"/>
          </a:xfrm>
          <a:prstGeom prst="rect">
            <a:avLst/>
          </a:prstGeom>
          <a:noFill/>
        </p:spPr>
        <p:txBody>
          <a:bodyPr wrap="none" rtlCol="0">
            <a:spAutoFit/>
          </a:bodyPr>
          <a:lstStyle/>
          <a:p>
            <a:pPr algn="ctr"/>
            <a:r>
              <a:rPr lang="en-US" sz="4800" b="1" dirty="0" smtClean="0">
                <a:solidFill>
                  <a:schemeClr val="bg2">
                    <a:lumMod val="50000"/>
                  </a:schemeClr>
                </a:solidFill>
              </a:rPr>
              <a:t>Who do I contact if I have </a:t>
            </a:r>
          </a:p>
          <a:p>
            <a:pPr algn="ctr"/>
            <a:r>
              <a:rPr lang="en-US" sz="4800" b="1" dirty="0" smtClean="0">
                <a:solidFill>
                  <a:schemeClr val="bg2">
                    <a:lumMod val="50000"/>
                  </a:schemeClr>
                </a:solidFill>
              </a:rPr>
              <a:t>questions or problems?</a:t>
            </a:r>
            <a:endParaRPr lang="en-US" sz="4800" b="1" dirty="0">
              <a:solidFill>
                <a:schemeClr val="bg2">
                  <a:lumMod val="50000"/>
                </a:schemeClr>
              </a:solidFill>
            </a:endParaRPr>
          </a:p>
        </p:txBody>
      </p:sp>
      <p:pic>
        <p:nvPicPr>
          <p:cNvPr id="3" name="Picture 4" descr="logo"/>
          <p:cNvPicPr>
            <a:picLocks noChangeAspect="1" noChangeArrowheads="1"/>
          </p:cNvPicPr>
          <p:nvPr/>
        </p:nvPicPr>
        <p:blipFill>
          <a:blip r:embed="rId2" cstate="print"/>
          <a:srcRect/>
          <a:stretch>
            <a:fillRect/>
          </a:stretch>
        </p:blipFill>
        <p:spPr bwMode="auto">
          <a:xfrm>
            <a:off x="7696200" y="152400"/>
            <a:ext cx="1143000" cy="1143000"/>
          </a:xfrm>
          <a:prstGeom prst="rect">
            <a:avLst/>
          </a:prstGeom>
          <a:noFill/>
        </p:spPr>
      </p:pic>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04800" y="309372"/>
            <a:ext cx="2340864" cy="829056"/>
          </a:xfrm>
          <a:prstGeom prst="rect">
            <a:avLst/>
          </a:prstGeom>
        </p:spPr>
      </p:pic>
    </p:spTree>
    <p:extLst>
      <p:ext uri="{BB962C8B-B14F-4D97-AF65-F5344CB8AC3E}">
        <p14:creationId xmlns:p14="http://schemas.microsoft.com/office/powerpoint/2010/main" val="114545462"/>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1752" y="306324"/>
            <a:ext cx="8534400" cy="758952"/>
          </a:xfrm>
        </p:spPr>
        <p:txBody>
          <a:bodyPr anchor="ctr">
            <a:normAutofit fontScale="90000"/>
          </a:bodyPr>
          <a:lstStyle/>
          <a:p>
            <a:r>
              <a:rPr lang="en-US" dirty="0" smtClean="0">
                <a:solidFill>
                  <a:schemeClr val="bg2">
                    <a:lumMod val="50000"/>
                  </a:schemeClr>
                </a:solidFill>
              </a:rPr>
              <a:t>LINKS now provides support chat from the home page! </a:t>
            </a:r>
            <a:r>
              <a:rPr lang="en-US" b="1" dirty="0" smtClean="0">
                <a:solidFill>
                  <a:schemeClr val="bg2">
                    <a:lumMod val="50000"/>
                  </a:schemeClr>
                </a:solidFill>
              </a:rPr>
              <a:t>This is the fastest place to get help.</a:t>
            </a:r>
            <a:endParaRPr lang="en-US" b="1" dirty="0">
              <a:solidFill>
                <a:schemeClr val="bg2">
                  <a:lumMod val="50000"/>
                </a:schemeClr>
              </a:solidFill>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77952" y="1524000"/>
            <a:ext cx="8382000" cy="3977062"/>
          </a:xfrm>
          <a:prstGeom prst="rect">
            <a:avLst/>
          </a:prstGeom>
        </p:spPr>
      </p:pic>
      <p:sp>
        <p:nvSpPr>
          <p:cNvPr id="5" name="Rectangle 4"/>
          <p:cNvSpPr/>
          <p:nvPr/>
        </p:nvSpPr>
        <p:spPr>
          <a:xfrm>
            <a:off x="1600200" y="1752600"/>
            <a:ext cx="2209800" cy="838200"/>
          </a:xfrm>
          <a:prstGeom prst="rect">
            <a:avLst/>
          </a:prstGeom>
          <a:noFill/>
          <a:ln w="28575">
            <a:solidFill>
              <a:srgbClr val="FF0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Arrow Connector 6"/>
          <p:cNvCxnSpPr/>
          <p:nvPr/>
        </p:nvCxnSpPr>
        <p:spPr>
          <a:xfrm flipH="1">
            <a:off x="3124200" y="1030224"/>
            <a:ext cx="152400" cy="722376"/>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3" name="TextBox 2"/>
          <p:cNvSpPr txBox="1"/>
          <p:nvPr/>
        </p:nvSpPr>
        <p:spPr>
          <a:xfrm>
            <a:off x="5145024" y="2035203"/>
            <a:ext cx="3048000" cy="1477328"/>
          </a:xfrm>
          <a:prstGeom prst="rect">
            <a:avLst/>
          </a:prstGeom>
          <a:solidFill>
            <a:srgbClr val="FF0000"/>
          </a:solidFill>
        </p:spPr>
        <p:txBody>
          <a:bodyPr wrap="square" rtlCol="0">
            <a:spAutoFit/>
          </a:bodyPr>
          <a:lstStyle/>
          <a:p>
            <a:pPr algn="ctr"/>
            <a:r>
              <a:rPr lang="en-US" dirty="0" smtClean="0">
                <a:solidFill>
                  <a:schemeClr val="bg1"/>
                </a:solidFill>
              </a:rPr>
              <a:t>If support chat cannot answer your question, they will forward it to the appropriate person on the LINKS team. </a:t>
            </a:r>
            <a:endParaRPr lang="en-US" dirty="0">
              <a:solidFill>
                <a:schemeClr val="bg1"/>
              </a:solidFill>
            </a:endParaRPr>
          </a:p>
        </p:txBody>
      </p:sp>
      <p:cxnSp>
        <p:nvCxnSpPr>
          <p:cNvPr id="8" name="Straight Arrow Connector 7"/>
          <p:cNvCxnSpPr>
            <a:stCxn id="5" idx="3"/>
          </p:cNvCxnSpPr>
          <p:nvPr/>
        </p:nvCxnSpPr>
        <p:spPr>
          <a:xfrm>
            <a:off x="3810000" y="2171700"/>
            <a:ext cx="1335024" cy="101057"/>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pic>
        <p:nvPicPr>
          <p:cNvPr id="9" name="Picture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28600" y="5791200"/>
            <a:ext cx="1447800" cy="512763"/>
          </a:xfrm>
          <a:prstGeom prst="rect">
            <a:avLst/>
          </a:prstGeom>
        </p:spPr>
      </p:pic>
      <p:pic>
        <p:nvPicPr>
          <p:cNvPr id="10" name="Picture 9" descr="logo"/>
          <p:cNvPicPr/>
          <p:nvPr/>
        </p:nvPicPr>
        <p:blipFill>
          <a:blip r:embed="rId4" cstate="print"/>
          <a:srcRect/>
          <a:stretch>
            <a:fillRect/>
          </a:stretch>
        </p:blipFill>
        <p:spPr bwMode="auto">
          <a:xfrm>
            <a:off x="8229600" y="5715000"/>
            <a:ext cx="685800" cy="685800"/>
          </a:xfrm>
          <a:prstGeom prst="rect">
            <a:avLst/>
          </a:prstGeom>
          <a:noFill/>
        </p:spPr>
      </p:pic>
    </p:spTree>
    <p:extLst>
      <p:ext uri="{BB962C8B-B14F-4D97-AF65-F5344CB8AC3E}">
        <p14:creationId xmlns:p14="http://schemas.microsoft.com/office/powerpoint/2010/main" val="592140860"/>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ctrTitle"/>
          </p:nvPr>
        </p:nvSpPr>
        <p:spPr>
          <a:xfrm>
            <a:off x="611981" y="228600"/>
            <a:ext cx="7772400" cy="1143000"/>
          </a:xfrm>
        </p:spPr>
        <p:txBody>
          <a:bodyPr anchor="ctr">
            <a:normAutofit fontScale="90000"/>
          </a:bodyPr>
          <a:lstStyle/>
          <a:p>
            <a:r>
              <a:rPr lang="en-US" sz="2200" dirty="0" smtClean="0">
                <a:solidFill>
                  <a:schemeClr val="bg2">
                    <a:lumMod val="50000"/>
                  </a:schemeClr>
                </a:solidFill>
              </a:rPr>
              <a:t>If you have an </a:t>
            </a:r>
            <a:r>
              <a:rPr lang="en-US" sz="2200" b="1" dirty="0" smtClean="0">
                <a:solidFill>
                  <a:schemeClr val="bg2">
                    <a:lumMod val="50000"/>
                  </a:schemeClr>
                </a:solidFill>
              </a:rPr>
              <a:t>urgent question </a:t>
            </a:r>
            <a:r>
              <a:rPr lang="en-US" sz="2200" dirty="0" smtClean="0">
                <a:solidFill>
                  <a:schemeClr val="bg2">
                    <a:lumMod val="50000"/>
                  </a:schemeClr>
                </a:solidFill>
              </a:rPr>
              <a:t>that chat is unable to answer or need assistance with another issue related to immunizations, please contact your Regional Immunization Consultant. Their information is located at the bottom of the LINKS homepage. </a:t>
            </a:r>
            <a:endParaRPr lang="en-US" sz="2200" dirty="0">
              <a:solidFill>
                <a:schemeClr val="bg2">
                  <a:lumMod val="50000"/>
                </a:schemeClr>
              </a:solidFill>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28600" y="1524000"/>
            <a:ext cx="8665888" cy="5105400"/>
          </a:xfrm>
          <a:prstGeom prst="rect">
            <a:avLst/>
          </a:prstGeom>
          <a:ln w="28575">
            <a:solidFill>
              <a:schemeClr val="bg2">
                <a:lumMod val="50000"/>
              </a:schemeClr>
            </a:solidFill>
          </a:ln>
        </p:spPr>
      </p:pic>
      <p:pic>
        <p:nvPicPr>
          <p:cNvPr id="8" name="Picture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144000" y="4419600"/>
            <a:ext cx="2340864" cy="829056"/>
          </a:xfrm>
          <a:prstGeom prst="rect">
            <a:avLst/>
          </a:prstGeom>
        </p:spPr>
      </p:pic>
      <p:pic>
        <p:nvPicPr>
          <p:cNvPr id="10" name="Picture 4" descr="logo"/>
          <p:cNvPicPr>
            <a:picLocks noChangeAspect="1" noChangeArrowheads="1"/>
          </p:cNvPicPr>
          <p:nvPr/>
        </p:nvPicPr>
        <p:blipFill>
          <a:blip r:embed="rId4" cstate="print"/>
          <a:srcRect/>
          <a:stretch>
            <a:fillRect/>
          </a:stretch>
        </p:blipFill>
        <p:spPr bwMode="auto">
          <a:xfrm>
            <a:off x="9525000" y="5638800"/>
            <a:ext cx="1143000" cy="1143000"/>
          </a:xfrm>
          <a:prstGeom prst="rect">
            <a:avLst/>
          </a:prstGeom>
          <a:noFill/>
        </p:spPr>
      </p:pic>
    </p:spTree>
    <p:extLst>
      <p:ext uri="{BB962C8B-B14F-4D97-AF65-F5344CB8AC3E}">
        <p14:creationId xmlns:p14="http://schemas.microsoft.com/office/powerpoint/2010/main" val="2715575908"/>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990600" y="609600"/>
            <a:ext cx="7315200" cy="523220"/>
          </a:xfrm>
          <a:prstGeom prst="rect">
            <a:avLst/>
          </a:prstGeom>
          <a:noFill/>
        </p:spPr>
        <p:txBody>
          <a:bodyPr wrap="square" rtlCol="0">
            <a:spAutoFit/>
          </a:bodyPr>
          <a:lstStyle/>
          <a:p>
            <a:pPr algn="ctr"/>
            <a:r>
              <a:rPr lang="en-US" sz="2800" b="1" dirty="0" smtClean="0">
                <a:solidFill>
                  <a:schemeClr val="bg2">
                    <a:lumMod val="50000"/>
                  </a:schemeClr>
                </a:solidFill>
              </a:rPr>
              <a:t>LINKS System Administrators</a:t>
            </a:r>
            <a:endParaRPr lang="en-US" sz="2800" b="1" dirty="0">
              <a:solidFill>
                <a:schemeClr val="bg2">
                  <a:lumMod val="50000"/>
                </a:schemeClr>
              </a:solidFill>
            </a:endParaRPr>
          </a:p>
        </p:txBody>
      </p:sp>
      <p:sp>
        <p:nvSpPr>
          <p:cNvPr id="4" name="TextBox 3"/>
          <p:cNvSpPr txBox="1"/>
          <p:nvPr/>
        </p:nvSpPr>
        <p:spPr>
          <a:xfrm>
            <a:off x="838200" y="1143000"/>
            <a:ext cx="7543800" cy="2862322"/>
          </a:xfrm>
          <a:prstGeom prst="rect">
            <a:avLst/>
          </a:prstGeom>
          <a:noFill/>
        </p:spPr>
        <p:txBody>
          <a:bodyPr wrap="square" rtlCol="0">
            <a:spAutoFit/>
          </a:bodyPr>
          <a:lstStyle/>
          <a:p>
            <a:endParaRPr lang="en-US" dirty="0" smtClean="0"/>
          </a:p>
          <a:p>
            <a:endParaRPr lang="en-US" dirty="0" smtClean="0"/>
          </a:p>
          <a:p>
            <a:pPr algn="ctr"/>
            <a:r>
              <a:rPr lang="en-US" sz="2400" dirty="0" smtClean="0">
                <a:solidFill>
                  <a:schemeClr val="bg2">
                    <a:lumMod val="50000"/>
                  </a:schemeClr>
                </a:solidFill>
              </a:rPr>
              <a:t>Rachel York, LINKS Program Manager</a:t>
            </a:r>
          </a:p>
          <a:p>
            <a:pPr algn="ctr"/>
            <a:r>
              <a:rPr lang="en-US" sz="2400" dirty="0" smtClean="0">
                <a:solidFill>
                  <a:schemeClr val="bg2">
                    <a:lumMod val="50000"/>
                  </a:schemeClr>
                </a:solidFill>
              </a:rPr>
              <a:t>Email:  </a:t>
            </a:r>
            <a:r>
              <a:rPr lang="en-US" sz="2400" dirty="0" smtClean="0">
                <a:solidFill>
                  <a:schemeClr val="bg2">
                    <a:lumMod val="50000"/>
                  </a:schemeClr>
                </a:solidFill>
                <a:hlinkClick r:id="rId2"/>
              </a:rPr>
              <a:t>Rachel.york@la.gov</a:t>
            </a:r>
            <a:endParaRPr lang="en-US" sz="2400" dirty="0" smtClean="0">
              <a:solidFill>
                <a:schemeClr val="bg2">
                  <a:lumMod val="50000"/>
                </a:schemeClr>
              </a:solidFill>
            </a:endParaRPr>
          </a:p>
          <a:p>
            <a:pPr algn="ctr"/>
            <a:endParaRPr lang="en-US" sz="2400" dirty="0" smtClean="0">
              <a:solidFill>
                <a:schemeClr val="bg2">
                  <a:lumMod val="50000"/>
                </a:schemeClr>
              </a:solidFill>
            </a:endParaRPr>
          </a:p>
          <a:p>
            <a:pPr algn="ctr"/>
            <a:r>
              <a:rPr lang="en-US" sz="2400" dirty="0" smtClean="0">
                <a:solidFill>
                  <a:schemeClr val="bg2">
                    <a:lumMod val="50000"/>
                  </a:schemeClr>
                </a:solidFill>
              </a:rPr>
              <a:t>Judi Greene, LINKS </a:t>
            </a:r>
            <a:r>
              <a:rPr lang="en-US" sz="2400" dirty="0">
                <a:solidFill>
                  <a:schemeClr val="bg2">
                    <a:lumMod val="50000"/>
                  </a:schemeClr>
                </a:solidFill>
              </a:rPr>
              <a:t>Operations Manager</a:t>
            </a:r>
            <a:endParaRPr lang="en-US" sz="2400" dirty="0" smtClean="0">
              <a:solidFill>
                <a:schemeClr val="bg2">
                  <a:lumMod val="50000"/>
                </a:schemeClr>
              </a:solidFill>
            </a:endParaRPr>
          </a:p>
          <a:p>
            <a:pPr algn="ctr"/>
            <a:r>
              <a:rPr lang="en-US" sz="2400" dirty="0" smtClean="0">
                <a:solidFill>
                  <a:schemeClr val="bg2">
                    <a:lumMod val="50000"/>
                  </a:schemeClr>
                </a:solidFill>
              </a:rPr>
              <a:t>Email:  </a:t>
            </a:r>
            <a:r>
              <a:rPr lang="en-US" sz="2400" u="sng" dirty="0">
                <a:solidFill>
                  <a:schemeClr val="bg2">
                    <a:lumMod val="50000"/>
                  </a:schemeClr>
                </a:solidFill>
                <a:hlinkClick r:id="rId3"/>
              </a:rPr>
              <a:t>judi.greene@la.gov</a:t>
            </a:r>
            <a:endParaRPr lang="en-US" sz="2400" dirty="0">
              <a:solidFill>
                <a:schemeClr val="bg2">
                  <a:lumMod val="50000"/>
                </a:schemeClr>
              </a:solidFill>
            </a:endParaRPr>
          </a:p>
          <a:p>
            <a:pPr algn="ctr"/>
            <a:endParaRPr lang="en-US" sz="2400" dirty="0" smtClean="0">
              <a:solidFill>
                <a:schemeClr val="bg2">
                  <a:lumMod val="50000"/>
                </a:schemeClr>
              </a:solidFill>
            </a:endParaRPr>
          </a:p>
        </p:txBody>
      </p:sp>
      <p:pic>
        <p:nvPicPr>
          <p:cNvPr id="7" name="Picture 4" descr="logo"/>
          <p:cNvPicPr>
            <a:picLocks noChangeAspect="1" noChangeArrowheads="1"/>
          </p:cNvPicPr>
          <p:nvPr/>
        </p:nvPicPr>
        <p:blipFill>
          <a:blip r:embed="rId4" cstate="print"/>
          <a:srcRect/>
          <a:stretch>
            <a:fillRect/>
          </a:stretch>
        </p:blipFill>
        <p:spPr bwMode="auto">
          <a:xfrm>
            <a:off x="7734300" y="5259884"/>
            <a:ext cx="1143000" cy="1143000"/>
          </a:xfrm>
          <a:prstGeom prst="rect">
            <a:avLst/>
          </a:prstGeom>
          <a:noFill/>
        </p:spPr>
      </p:pic>
      <p:pic>
        <p:nvPicPr>
          <p:cNvPr id="8" name="Picture 7"/>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81000" y="5435906"/>
            <a:ext cx="2340864" cy="829056"/>
          </a:xfrm>
          <a:prstGeom prst="rect">
            <a:avLst/>
          </a:prstGeom>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wrap="none" lIns="0" rIns="0" anchor="ctr">
            <a:normAutofit/>
          </a:bodyPr>
          <a:lstStyle/>
          <a:p>
            <a:r>
              <a:rPr lang="en-US" sz="2400" dirty="0" smtClean="0">
                <a:solidFill>
                  <a:schemeClr val="bg2">
                    <a:lumMod val="50000"/>
                  </a:schemeClr>
                </a:solidFill>
              </a:rPr>
              <a:t>LINKS School Nurse Timeline:</a:t>
            </a:r>
            <a:endParaRPr lang="en-US" sz="2400" dirty="0"/>
          </a:p>
        </p:txBody>
      </p:sp>
      <p:sp>
        <p:nvSpPr>
          <p:cNvPr id="3" name="Content Placeholder 2"/>
          <p:cNvSpPr>
            <a:spLocks noGrp="1"/>
          </p:cNvSpPr>
          <p:nvPr>
            <p:ph sz="quarter" idx="1"/>
          </p:nvPr>
        </p:nvSpPr>
        <p:spPr>
          <a:xfrm>
            <a:off x="376844" y="1447800"/>
            <a:ext cx="8503920" cy="4648200"/>
          </a:xfrm>
        </p:spPr>
        <p:txBody>
          <a:bodyPr>
            <a:normAutofit/>
          </a:bodyPr>
          <a:lstStyle/>
          <a:p>
            <a:pPr marL="800100" lvl="1" indent="-342900"/>
            <a:r>
              <a:rPr lang="en-US" sz="2400" dirty="0" smtClean="0">
                <a:solidFill>
                  <a:schemeClr val="bg2">
                    <a:lumMod val="50000"/>
                  </a:schemeClr>
                </a:solidFill>
              </a:rPr>
              <a:t>October 1st– </a:t>
            </a:r>
            <a:r>
              <a:rPr lang="en-US" sz="2400" dirty="0" smtClean="0">
                <a:solidFill>
                  <a:schemeClr val="bg2">
                    <a:lumMod val="50000"/>
                  </a:schemeClr>
                </a:solidFill>
              </a:rPr>
              <a:t>Deadline for your roster to be reported in LINKS. </a:t>
            </a:r>
            <a:endParaRPr lang="en-US" sz="2400" dirty="0">
              <a:solidFill>
                <a:schemeClr val="bg2">
                  <a:lumMod val="50000"/>
                </a:schemeClr>
              </a:solidFill>
            </a:endParaRPr>
          </a:p>
          <a:p>
            <a:pPr marL="800100" lvl="1" indent="-342900"/>
            <a:r>
              <a:rPr lang="en-US" sz="2400" dirty="0" smtClean="0">
                <a:solidFill>
                  <a:schemeClr val="bg2">
                    <a:lumMod val="50000"/>
                  </a:schemeClr>
                </a:solidFill>
              </a:rPr>
              <a:t>June of each year – </a:t>
            </a:r>
            <a:r>
              <a:rPr lang="en-US" sz="2400" dirty="0">
                <a:solidFill>
                  <a:schemeClr val="bg2">
                    <a:lumMod val="50000"/>
                  </a:schemeClr>
                </a:solidFill>
              </a:rPr>
              <a:t>P</a:t>
            </a:r>
            <a:r>
              <a:rPr lang="en-US" sz="2400" dirty="0" smtClean="0">
                <a:solidFill>
                  <a:schemeClr val="bg2">
                    <a:lumMod val="50000"/>
                  </a:schemeClr>
                </a:solidFill>
              </a:rPr>
              <a:t>revious year’s students will be moved up one grade. </a:t>
            </a:r>
          </a:p>
          <a:p>
            <a:pPr marL="1074420" lvl="2" indent="-342900"/>
            <a:r>
              <a:rPr lang="en-US" sz="2200" dirty="0" smtClean="0">
                <a:solidFill>
                  <a:schemeClr val="bg2">
                    <a:lumMod val="50000"/>
                  </a:schemeClr>
                </a:solidFill>
              </a:rPr>
              <a:t>You may enter incoming rosters after this has been completed. </a:t>
            </a:r>
          </a:p>
          <a:p>
            <a:pPr marL="800100" lvl="1" indent="-342900"/>
            <a:r>
              <a:rPr lang="en-US" sz="2400" dirty="0" smtClean="0">
                <a:solidFill>
                  <a:schemeClr val="bg2">
                    <a:lumMod val="50000"/>
                  </a:schemeClr>
                </a:solidFill>
              </a:rPr>
              <a:t>For more information regarding school vaccination requirements, exemptions, and reporting deadlines visit the School &amp; Childcare reporting site at </a:t>
            </a:r>
          </a:p>
          <a:p>
            <a:pPr marL="1074420" lvl="2" indent="-342900"/>
            <a:r>
              <a:rPr lang="en-US" sz="2200" u="sng" dirty="0">
                <a:hlinkClick r:id="rId2"/>
              </a:rPr>
              <a:t>http://ldh.la.gov/index.cfm/page/3690</a:t>
            </a:r>
            <a:endParaRPr lang="en-US" sz="2200" dirty="0" smtClean="0"/>
          </a:p>
        </p:txBody>
      </p:sp>
      <p:pic>
        <p:nvPicPr>
          <p:cNvPr id="5" name="Picture 4" descr="logo"/>
          <p:cNvPicPr>
            <a:picLocks noChangeAspect="1" noChangeArrowheads="1"/>
          </p:cNvPicPr>
          <p:nvPr/>
        </p:nvPicPr>
        <p:blipFill>
          <a:blip r:embed="rId3" cstate="print"/>
          <a:srcRect/>
          <a:stretch>
            <a:fillRect/>
          </a:stretch>
        </p:blipFill>
        <p:spPr bwMode="auto">
          <a:xfrm>
            <a:off x="8229600" y="5715000"/>
            <a:ext cx="685800" cy="685800"/>
          </a:xfrm>
          <a:prstGeom prst="rect">
            <a:avLst/>
          </a:prstGeom>
          <a:noFill/>
        </p:spPr>
      </p:pic>
      <p:pic>
        <p:nvPicPr>
          <p:cNvPr id="8" name="Picture 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28600" y="5791201"/>
            <a:ext cx="1295400" cy="458788"/>
          </a:xfrm>
          <a:prstGeom prst="rect">
            <a:avLst/>
          </a:prstGeom>
        </p:spPr>
      </p:pic>
    </p:spTree>
    <p:extLst>
      <p:ext uri="{BB962C8B-B14F-4D97-AF65-F5344CB8AC3E}">
        <p14:creationId xmlns:p14="http://schemas.microsoft.com/office/powerpoint/2010/main" val="54626856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1260036" y="2590800"/>
            <a:ext cx="6623929" cy="830997"/>
          </a:xfrm>
          <a:prstGeom prst="rect">
            <a:avLst/>
          </a:prstGeom>
          <a:noFill/>
        </p:spPr>
        <p:txBody>
          <a:bodyPr wrap="none" rtlCol="0">
            <a:spAutoFit/>
          </a:bodyPr>
          <a:lstStyle/>
          <a:p>
            <a:pPr algn="ctr"/>
            <a:r>
              <a:rPr lang="en-US" sz="4800" b="1" dirty="0" smtClean="0">
                <a:solidFill>
                  <a:schemeClr val="bg2">
                    <a:lumMod val="50000"/>
                  </a:schemeClr>
                </a:solidFill>
              </a:rPr>
              <a:t>Logging Into LINKS </a:t>
            </a:r>
            <a:endParaRPr lang="en-US" sz="4800" b="1" dirty="0">
              <a:solidFill>
                <a:schemeClr val="bg2">
                  <a:lumMod val="50000"/>
                </a:schemeClr>
              </a:solidFill>
            </a:endParaRPr>
          </a:p>
        </p:txBody>
      </p:sp>
      <p:pic>
        <p:nvPicPr>
          <p:cNvPr id="3" name="Picture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04800" y="309372"/>
            <a:ext cx="2340864" cy="829056"/>
          </a:xfrm>
          <a:prstGeom prst="rect">
            <a:avLst/>
          </a:prstGeom>
        </p:spPr>
      </p:pic>
      <p:pic>
        <p:nvPicPr>
          <p:cNvPr id="4" name="Picture 4" descr="logo"/>
          <p:cNvPicPr>
            <a:picLocks noChangeAspect="1" noChangeArrowheads="1"/>
          </p:cNvPicPr>
          <p:nvPr/>
        </p:nvPicPr>
        <p:blipFill>
          <a:blip r:embed="rId3" cstate="print"/>
          <a:srcRect/>
          <a:stretch>
            <a:fillRect/>
          </a:stretch>
        </p:blipFill>
        <p:spPr bwMode="auto">
          <a:xfrm>
            <a:off x="7696200" y="152400"/>
            <a:ext cx="1143000" cy="1143000"/>
          </a:xfrm>
          <a:prstGeom prst="rect">
            <a:avLst/>
          </a:prstGeom>
          <a:noFill/>
        </p:spPr>
      </p:pic>
    </p:spTree>
    <p:extLst>
      <p:ext uri="{BB962C8B-B14F-4D97-AF65-F5344CB8AC3E}">
        <p14:creationId xmlns:p14="http://schemas.microsoft.com/office/powerpoint/2010/main" val="24773705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noAutofit/>
          </a:bodyPr>
          <a:lstStyle/>
          <a:p>
            <a:r>
              <a:rPr lang="en-US" sz="2400" dirty="0" smtClean="0">
                <a:solidFill>
                  <a:schemeClr val="bg2">
                    <a:lumMod val="50000"/>
                  </a:schemeClr>
                </a:solidFill>
              </a:rPr>
              <a:t>Let’s begin – access the School Nurse Module at URL:</a:t>
            </a:r>
            <a:endParaRPr lang="en-US" sz="2400" dirty="0">
              <a:solidFill>
                <a:schemeClr val="bg2">
                  <a:lumMod val="50000"/>
                </a:schemeClr>
              </a:solidFill>
            </a:endParaRPr>
          </a:p>
        </p:txBody>
      </p:sp>
      <p:sp>
        <p:nvSpPr>
          <p:cNvPr id="3" name="Content Placeholder 2"/>
          <p:cNvSpPr>
            <a:spLocks noGrp="1"/>
          </p:cNvSpPr>
          <p:nvPr>
            <p:ph sz="quarter" idx="1"/>
          </p:nvPr>
        </p:nvSpPr>
        <p:spPr/>
        <p:txBody>
          <a:bodyPr/>
          <a:lstStyle/>
          <a:p>
            <a:endParaRPr lang="en-US" dirty="0" smtClean="0"/>
          </a:p>
          <a:p>
            <a:endParaRPr lang="en-US" dirty="0" smtClean="0"/>
          </a:p>
          <a:p>
            <a:pPr marL="0" indent="0" algn="ctr">
              <a:buNone/>
            </a:pPr>
            <a:r>
              <a:rPr lang="en-US" sz="2800" b="1" u="sng" dirty="0" smtClean="0">
                <a:solidFill>
                  <a:srgbClr val="00B0F0"/>
                </a:solidFill>
                <a:hlinkClick r:id="rId2" invalidUrl="https:///"/>
              </a:rPr>
              <a:t>https</a:t>
            </a:r>
            <a:r>
              <a:rPr lang="en-US" sz="2800" b="1" u="sng" dirty="0" smtClean="0">
                <a:solidFill>
                  <a:srgbClr val="00B0F0"/>
                </a:solidFill>
                <a:hlinkClick r:id="rId3" invalidUrl="https:///"/>
              </a:rPr>
              <a:t>://</a:t>
            </a:r>
            <a:r>
              <a:rPr lang="en-US" sz="2800" b="1" u="sng" dirty="0" smtClean="0">
                <a:solidFill>
                  <a:srgbClr val="00B0F0"/>
                </a:solidFill>
              </a:rPr>
              <a:t>lalinks:org</a:t>
            </a:r>
            <a:endParaRPr lang="en-US" u="sng" dirty="0">
              <a:solidFill>
                <a:srgbClr val="00B0F0"/>
              </a:solidFill>
            </a:endParaRPr>
          </a:p>
        </p:txBody>
      </p:sp>
      <p:pic>
        <p:nvPicPr>
          <p:cNvPr id="5" name="Picture 2" descr="logo"/>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486912" y="3276600"/>
            <a:ext cx="2133600" cy="2133600"/>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3"/>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28600" y="5791200"/>
            <a:ext cx="1447800" cy="512763"/>
          </a:xfrm>
          <a:prstGeom prst="rect">
            <a:avLst/>
          </a:prstGeom>
        </p:spPr>
      </p:pic>
    </p:spTree>
    <p:extLst>
      <p:ext uri="{BB962C8B-B14F-4D97-AF65-F5344CB8AC3E}">
        <p14:creationId xmlns:p14="http://schemas.microsoft.com/office/powerpoint/2010/main" val="270238067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152400"/>
            <a:ext cx="8839200" cy="1676400"/>
          </a:xfrm>
        </p:spPr>
        <p:txBody>
          <a:bodyPr anchor="ctr">
            <a:normAutofit fontScale="90000"/>
          </a:bodyPr>
          <a:lstStyle/>
          <a:p>
            <a:r>
              <a:rPr lang="en-US" dirty="0"/>
              <a:t/>
            </a:r>
            <a:br>
              <a:rPr lang="en-US" dirty="0"/>
            </a:br>
            <a:r>
              <a:rPr lang="en-US" sz="2700" dirty="0" smtClean="0">
                <a:solidFill>
                  <a:schemeClr val="bg2">
                    <a:lumMod val="50000"/>
                  </a:schemeClr>
                </a:solidFill>
              </a:rPr>
              <a:t>On the home page, click on </a:t>
            </a:r>
            <a:r>
              <a:rPr lang="en-US" sz="2700" b="1" dirty="0" smtClean="0">
                <a:solidFill>
                  <a:schemeClr val="bg2">
                    <a:lumMod val="50000"/>
                  </a:schemeClr>
                </a:solidFill>
              </a:rPr>
              <a:t>Login</a:t>
            </a:r>
            <a:r>
              <a:rPr lang="en-US" sz="2700" dirty="0" smtClean="0">
                <a:solidFill>
                  <a:schemeClr val="bg2">
                    <a:lumMod val="50000"/>
                  </a:schemeClr>
                </a:solidFill>
              </a:rPr>
              <a:t> under the </a:t>
            </a:r>
            <a:r>
              <a:rPr lang="en-US" sz="2700" b="1" dirty="0" smtClean="0">
                <a:solidFill>
                  <a:schemeClr val="bg2">
                    <a:lumMod val="50000"/>
                  </a:schemeClr>
                </a:solidFill>
              </a:rPr>
              <a:t>Main </a:t>
            </a:r>
            <a:r>
              <a:rPr lang="en-US" sz="2700" dirty="0" smtClean="0">
                <a:solidFill>
                  <a:schemeClr val="bg2">
                    <a:lumMod val="50000"/>
                  </a:schemeClr>
                </a:solidFill>
              </a:rPr>
              <a:t>menu.</a:t>
            </a:r>
            <a:r>
              <a:rPr lang="en-US" sz="2700" dirty="0" smtClean="0"/>
              <a:t/>
            </a:r>
            <a:br>
              <a:rPr lang="en-US" sz="2700" dirty="0" smtClean="0"/>
            </a:br>
            <a:endParaRPr lang="en-US" sz="2700" dirty="0"/>
          </a:p>
        </p:txBody>
      </p:sp>
      <p:pic>
        <p:nvPicPr>
          <p:cNvPr id="5" name="Picture 4" descr="logo"/>
          <p:cNvPicPr>
            <a:picLocks noChangeAspect="1" noChangeArrowheads="1"/>
          </p:cNvPicPr>
          <p:nvPr/>
        </p:nvPicPr>
        <p:blipFill>
          <a:blip r:embed="rId2" cstate="print"/>
          <a:srcRect/>
          <a:stretch>
            <a:fillRect/>
          </a:stretch>
        </p:blipFill>
        <p:spPr bwMode="auto">
          <a:xfrm>
            <a:off x="8229600" y="5715000"/>
            <a:ext cx="685800" cy="685800"/>
          </a:xfrm>
          <a:prstGeom prst="rect">
            <a:avLst/>
          </a:prstGeom>
          <a:noFill/>
        </p:spPr>
      </p:pic>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28600" y="1600200"/>
            <a:ext cx="8686800" cy="3769506"/>
          </a:xfrm>
          <a:prstGeom prst="rect">
            <a:avLst/>
          </a:prstGeom>
        </p:spPr>
      </p:pic>
      <p:cxnSp>
        <p:nvCxnSpPr>
          <p:cNvPr id="9" name="Straight Arrow Connector 8"/>
          <p:cNvCxnSpPr/>
          <p:nvPr/>
        </p:nvCxnSpPr>
        <p:spPr>
          <a:xfrm flipH="1">
            <a:off x="609600" y="914400"/>
            <a:ext cx="4495800" cy="2057400"/>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pic>
        <p:nvPicPr>
          <p:cNvPr id="7" name="Picture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28600" y="5791200"/>
            <a:ext cx="1447800" cy="512763"/>
          </a:xfrm>
          <a:prstGeom prst="rect">
            <a:avLst/>
          </a:prstGeom>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152400"/>
            <a:ext cx="8839200" cy="1676400"/>
          </a:xfrm>
        </p:spPr>
        <p:txBody>
          <a:bodyPr anchor="ctr">
            <a:normAutofit/>
          </a:bodyPr>
          <a:lstStyle/>
          <a:p>
            <a:r>
              <a:rPr lang="en-US" dirty="0" smtClean="0"/>
              <a:t/>
            </a:r>
            <a:br>
              <a:rPr lang="en-US" dirty="0" smtClean="0"/>
            </a:br>
            <a:r>
              <a:rPr lang="en-US" sz="2400" dirty="0" smtClean="0">
                <a:solidFill>
                  <a:schemeClr val="bg2">
                    <a:lumMod val="50000"/>
                  </a:schemeClr>
                </a:solidFill>
              </a:rPr>
              <a:t>Enter your </a:t>
            </a:r>
            <a:r>
              <a:rPr lang="en-US" sz="2400" b="1" dirty="0" smtClean="0">
                <a:solidFill>
                  <a:schemeClr val="bg2">
                    <a:lumMod val="50000"/>
                  </a:schemeClr>
                </a:solidFill>
              </a:rPr>
              <a:t>Username </a:t>
            </a:r>
            <a:r>
              <a:rPr lang="en-US" sz="2400" dirty="0" smtClean="0">
                <a:solidFill>
                  <a:schemeClr val="bg2">
                    <a:lumMod val="50000"/>
                  </a:schemeClr>
                </a:solidFill>
              </a:rPr>
              <a:t>and </a:t>
            </a:r>
            <a:r>
              <a:rPr lang="en-US" sz="2400" b="1" dirty="0" smtClean="0">
                <a:solidFill>
                  <a:schemeClr val="bg2">
                    <a:lumMod val="50000"/>
                  </a:schemeClr>
                </a:solidFill>
              </a:rPr>
              <a:t>Password</a:t>
            </a:r>
            <a:r>
              <a:rPr lang="en-US" sz="2400" dirty="0" smtClean="0">
                <a:solidFill>
                  <a:schemeClr val="bg2">
                    <a:lumMod val="50000"/>
                  </a:schemeClr>
                </a:solidFill>
              </a:rPr>
              <a:t> to login.</a:t>
            </a:r>
            <a:r>
              <a:rPr lang="en-US" sz="2400" dirty="0" smtClean="0"/>
              <a:t/>
            </a:r>
            <a:br>
              <a:rPr lang="en-US" sz="2400" dirty="0" smtClean="0"/>
            </a:br>
            <a:endParaRPr lang="en-US" sz="2400" dirty="0"/>
          </a:p>
        </p:txBody>
      </p:sp>
      <p:pic>
        <p:nvPicPr>
          <p:cNvPr id="5" name="Picture 4" descr="logo"/>
          <p:cNvPicPr>
            <a:picLocks noChangeAspect="1" noChangeArrowheads="1"/>
          </p:cNvPicPr>
          <p:nvPr/>
        </p:nvPicPr>
        <p:blipFill>
          <a:blip r:embed="rId2" cstate="print"/>
          <a:srcRect/>
          <a:stretch>
            <a:fillRect/>
          </a:stretch>
        </p:blipFill>
        <p:spPr bwMode="auto">
          <a:xfrm>
            <a:off x="8229600" y="5715000"/>
            <a:ext cx="685800" cy="685800"/>
          </a:xfrm>
          <a:prstGeom prst="rect">
            <a:avLst/>
          </a:prstGeom>
          <a:noFill/>
        </p:spPr>
      </p:pic>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7200" y="1600200"/>
            <a:ext cx="8343793" cy="3877024"/>
          </a:xfrm>
          <a:prstGeom prst="rect">
            <a:avLst/>
          </a:prstGeom>
        </p:spPr>
      </p:pic>
      <p:cxnSp>
        <p:nvCxnSpPr>
          <p:cNvPr id="8" name="Straight Arrow Connector 7"/>
          <p:cNvCxnSpPr/>
          <p:nvPr/>
        </p:nvCxnSpPr>
        <p:spPr>
          <a:xfrm flipH="1">
            <a:off x="3733800" y="1033288"/>
            <a:ext cx="1143000" cy="1405112"/>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pic>
        <p:nvPicPr>
          <p:cNvPr id="7" name="Picture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28600" y="5791200"/>
            <a:ext cx="1447800" cy="512763"/>
          </a:xfrm>
          <a:prstGeom prst="rect">
            <a:avLst/>
          </a:prstGeom>
        </p:spPr>
      </p:pic>
    </p:spTree>
    <p:extLst>
      <p:ext uri="{BB962C8B-B14F-4D97-AF65-F5344CB8AC3E}">
        <p14:creationId xmlns:p14="http://schemas.microsoft.com/office/powerpoint/2010/main" val="315536346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1362074" y="2377563"/>
            <a:ext cx="6191250" cy="2609850"/>
          </a:xfrm>
          <a:prstGeom prst="rect">
            <a:avLst/>
          </a:prstGeom>
        </p:spPr>
      </p:pic>
      <p:sp>
        <p:nvSpPr>
          <p:cNvPr id="3" name="TextBox 2"/>
          <p:cNvSpPr txBox="1"/>
          <p:nvPr/>
        </p:nvSpPr>
        <p:spPr>
          <a:xfrm>
            <a:off x="304800" y="152400"/>
            <a:ext cx="8610600" cy="707886"/>
          </a:xfrm>
          <a:prstGeom prst="rect">
            <a:avLst/>
          </a:prstGeom>
          <a:noFill/>
        </p:spPr>
        <p:txBody>
          <a:bodyPr wrap="square" rtlCol="0">
            <a:spAutoFit/>
          </a:bodyPr>
          <a:lstStyle/>
          <a:p>
            <a:r>
              <a:rPr lang="en-US" sz="2000" dirty="0" smtClean="0">
                <a:solidFill>
                  <a:schemeClr val="bg2">
                    <a:lumMod val="50000"/>
                  </a:schemeClr>
                </a:solidFill>
              </a:rPr>
              <a:t>If you have access to more than one school you will need to choose the school you wish to work with &gt; Choose </a:t>
            </a:r>
            <a:r>
              <a:rPr lang="en-US" sz="2000" b="1" dirty="0" smtClean="0">
                <a:solidFill>
                  <a:schemeClr val="bg2">
                    <a:lumMod val="50000"/>
                  </a:schemeClr>
                </a:solidFill>
              </a:rPr>
              <a:t>Click to Select</a:t>
            </a:r>
            <a:r>
              <a:rPr lang="en-US" sz="2000" dirty="0" smtClean="0">
                <a:solidFill>
                  <a:schemeClr val="bg2">
                    <a:lumMod val="50000"/>
                  </a:schemeClr>
                </a:solidFill>
              </a:rPr>
              <a:t>:</a:t>
            </a:r>
            <a:endParaRPr lang="en-US" sz="2000" dirty="0">
              <a:solidFill>
                <a:schemeClr val="bg2">
                  <a:lumMod val="50000"/>
                </a:schemeClr>
              </a:solidFill>
            </a:endParaRPr>
          </a:p>
        </p:txBody>
      </p:sp>
      <p:pic>
        <p:nvPicPr>
          <p:cNvPr id="4" name="Picture 3"/>
          <p:cNvPicPr>
            <a:picLocks noChangeAspect="1"/>
          </p:cNvPicPr>
          <p:nvPr/>
        </p:nvPicPr>
        <p:blipFill>
          <a:blip r:embed="rId3"/>
          <a:stretch>
            <a:fillRect/>
          </a:stretch>
        </p:blipFill>
        <p:spPr>
          <a:xfrm>
            <a:off x="1219200" y="979987"/>
            <a:ext cx="6000750" cy="733425"/>
          </a:xfrm>
          <a:prstGeom prst="rect">
            <a:avLst/>
          </a:prstGeom>
        </p:spPr>
      </p:pic>
      <p:cxnSp>
        <p:nvCxnSpPr>
          <p:cNvPr id="6" name="Straight Arrow Connector 5"/>
          <p:cNvCxnSpPr/>
          <p:nvPr/>
        </p:nvCxnSpPr>
        <p:spPr>
          <a:xfrm flipH="1">
            <a:off x="5181600" y="740400"/>
            <a:ext cx="1219200" cy="563567"/>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7" name="TextBox 6"/>
          <p:cNvSpPr txBox="1"/>
          <p:nvPr/>
        </p:nvSpPr>
        <p:spPr>
          <a:xfrm>
            <a:off x="304800" y="1617311"/>
            <a:ext cx="8382000" cy="707886"/>
          </a:xfrm>
          <a:prstGeom prst="rect">
            <a:avLst/>
          </a:prstGeom>
          <a:noFill/>
        </p:spPr>
        <p:txBody>
          <a:bodyPr wrap="square" rtlCol="0">
            <a:spAutoFit/>
          </a:bodyPr>
          <a:lstStyle/>
          <a:p>
            <a:r>
              <a:rPr lang="en-US" sz="2000" dirty="0" smtClean="0">
                <a:solidFill>
                  <a:schemeClr val="bg2">
                    <a:lumMod val="50000"/>
                  </a:schemeClr>
                </a:solidFill>
              </a:rPr>
              <a:t>Select the parish if not pre-populated and click Search to show a list of the schools in the parish. Next, </a:t>
            </a:r>
            <a:r>
              <a:rPr lang="en-US" sz="2000" dirty="0">
                <a:solidFill>
                  <a:schemeClr val="bg2">
                    <a:lumMod val="50000"/>
                  </a:schemeClr>
                </a:solidFill>
              </a:rPr>
              <a:t>c</a:t>
            </a:r>
            <a:r>
              <a:rPr lang="en-US" sz="2000" dirty="0" smtClean="0">
                <a:solidFill>
                  <a:schemeClr val="bg2">
                    <a:lumMod val="50000"/>
                  </a:schemeClr>
                </a:solidFill>
              </a:rPr>
              <a:t>lick the </a:t>
            </a:r>
            <a:r>
              <a:rPr lang="en-US" sz="2000" b="1" dirty="0" smtClean="0">
                <a:solidFill>
                  <a:schemeClr val="bg2">
                    <a:lumMod val="50000"/>
                  </a:schemeClr>
                </a:solidFill>
              </a:rPr>
              <a:t>Arrow </a:t>
            </a:r>
            <a:r>
              <a:rPr lang="en-US" sz="2000" dirty="0" smtClean="0">
                <a:solidFill>
                  <a:schemeClr val="bg2">
                    <a:lumMod val="50000"/>
                  </a:schemeClr>
                </a:solidFill>
              </a:rPr>
              <a:t>under </a:t>
            </a:r>
            <a:r>
              <a:rPr lang="en-US" sz="2000" b="1" dirty="0" smtClean="0">
                <a:solidFill>
                  <a:schemeClr val="bg2">
                    <a:lumMod val="50000"/>
                  </a:schemeClr>
                </a:solidFill>
              </a:rPr>
              <a:t>Select</a:t>
            </a:r>
            <a:r>
              <a:rPr lang="en-US" sz="2000" dirty="0" smtClean="0">
                <a:solidFill>
                  <a:schemeClr val="bg2">
                    <a:lumMod val="50000"/>
                  </a:schemeClr>
                </a:solidFill>
              </a:rPr>
              <a:t>.   </a:t>
            </a:r>
            <a:endParaRPr lang="en-US" sz="2000" dirty="0">
              <a:solidFill>
                <a:schemeClr val="bg2">
                  <a:lumMod val="50000"/>
                </a:schemeClr>
              </a:solidFill>
            </a:endParaRPr>
          </a:p>
        </p:txBody>
      </p:sp>
      <p:cxnSp>
        <p:nvCxnSpPr>
          <p:cNvPr id="9" name="Straight Arrow Connector 8"/>
          <p:cNvCxnSpPr/>
          <p:nvPr/>
        </p:nvCxnSpPr>
        <p:spPr>
          <a:xfrm flipH="1">
            <a:off x="1752600" y="2248445"/>
            <a:ext cx="3429000" cy="2247355"/>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p:nvPicPr>
        <p:blipFill>
          <a:blip r:embed="rId4"/>
          <a:stretch>
            <a:fillRect/>
          </a:stretch>
        </p:blipFill>
        <p:spPr>
          <a:xfrm>
            <a:off x="852487" y="5567893"/>
            <a:ext cx="7210425" cy="962025"/>
          </a:xfrm>
          <a:prstGeom prst="rect">
            <a:avLst/>
          </a:prstGeom>
        </p:spPr>
      </p:pic>
      <p:cxnSp>
        <p:nvCxnSpPr>
          <p:cNvPr id="12" name="Straight Arrow Connector 11"/>
          <p:cNvCxnSpPr/>
          <p:nvPr/>
        </p:nvCxnSpPr>
        <p:spPr>
          <a:xfrm>
            <a:off x="2696641" y="5370152"/>
            <a:ext cx="4694759" cy="1030648"/>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8" name="TextBox 17"/>
          <p:cNvSpPr txBox="1"/>
          <p:nvPr/>
        </p:nvSpPr>
        <p:spPr>
          <a:xfrm>
            <a:off x="304800" y="5000820"/>
            <a:ext cx="4618572" cy="677108"/>
          </a:xfrm>
          <a:prstGeom prst="rect">
            <a:avLst/>
          </a:prstGeom>
          <a:noFill/>
        </p:spPr>
        <p:txBody>
          <a:bodyPr wrap="none" rtlCol="0">
            <a:spAutoFit/>
          </a:bodyPr>
          <a:lstStyle/>
          <a:p>
            <a:r>
              <a:rPr lang="en-US" sz="2000" dirty="0">
                <a:solidFill>
                  <a:schemeClr val="bg2">
                    <a:lumMod val="50000"/>
                  </a:schemeClr>
                </a:solidFill>
              </a:rPr>
              <a:t>Then click </a:t>
            </a:r>
            <a:r>
              <a:rPr lang="en-US" sz="2000" b="1" dirty="0">
                <a:solidFill>
                  <a:schemeClr val="bg2">
                    <a:lumMod val="50000"/>
                  </a:schemeClr>
                </a:solidFill>
              </a:rPr>
              <a:t>Continue</a:t>
            </a:r>
            <a:r>
              <a:rPr lang="en-US" sz="2000" dirty="0">
                <a:solidFill>
                  <a:schemeClr val="bg2">
                    <a:lumMod val="50000"/>
                  </a:schemeClr>
                </a:solidFill>
              </a:rPr>
              <a:t> on </a:t>
            </a:r>
            <a:r>
              <a:rPr lang="en-US" sz="2000" dirty="0" smtClean="0">
                <a:solidFill>
                  <a:schemeClr val="bg2">
                    <a:lumMod val="50000"/>
                  </a:schemeClr>
                </a:solidFill>
              </a:rPr>
              <a:t>the next </a:t>
            </a:r>
            <a:r>
              <a:rPr lang="en-US" sz="2000" dirty="0">
                <a:solidFill>
                  <a:schemeClr val="bg2">
                    <a:lumMod val="50000"/>
                  </a:schemeClr>
                </a:solidFill>
              </a:rPr>
              <a:t>page.</a:t>
            </a:r>
          </a:p>
          <a:p>
            <a:endParaRPr lang="en-US" dirty="0"/>
          </a:p>
        </p:txBody>
      </p:sp>
      <p:pic>
        <p:nvPicPr>
          <p:cNvPr id="17" name="Picture 1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702958" y="4912532"/>
            <a:ext cx="1189490" cy="421278"/>
          </a:xfrm>
          <a:prstGeom prst="rect">
            <a:avLst/>
          </a:prstGeom>
        </p:spPr>
      </p:pic>
      <p:pic>
        <p:nvPicPr>
          <p:cNvPr id="19" name="Picture 18" descr="logo"/>
          <p:cNvPicPr>
            <a:picLocks noChangeAspect="1" noChangeArrowheads="1"/>
          </p:cNvPicPr>
          <p:nvPr/>
        </p:nvPicPr>
        <p:blipFill>
          <a:blip r:embed="rId6" cstate="print"/>
          <a:srcRect/>
          <a:stretch>
            <a:fillRect/>
          </a:stretch>
        </p:blipFill>
        <p:spPr bwMode="auto">
          <a:xfrm>
            <a:off x="8229600" y="5674256"/>
            <a:ext cx="685800" cy="685800"/>
          </a:xfrm>
          <a:prstGeom prst="rect">
            <a:avLst/>
          </a:prstGeom>
          <a:noFill/>
        </p:spPr>
      </p:pic>
    </p:spTree>
    <p:extLst>
      <p:ext uri="{BB962C8B-B14F-4D97-AF65-F5344CB8AC3E}">
        <p14:creationId xmlns:p14="http://schemas.microsoft.com/office/powerpoint/2010/main" val="2135715546"/>
      </p:ext>
    </p:extLst>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Civic">
  <a:themeElements>
    <a:clrScheme name="Civic">
      <a:dk1>
        <a:sysClr val="windowText" lastClr="000000"/>
      </a:dk1>
      <a:lt1>
        <a:sysClr val="window" lastClr="FFFFFF"/>
      </a:lt1>
      <a:dk2>
        <a:srgbClr val="646B86"/>
      </a:dk2>
      <a:lt2>
        <a:srgbClr val="C5D1D7"/>
      </a:lt2>
      <a:accent1>
        <a:srgbClr val="D16349"/>
      </a:accent1>
      <a:accent2>
        <a:srgbClr val="CCB400"/>
      </a:accent2>
      <a:accent3>
        <a:srgbClr val="8CADAE"/>
      </a:accent3>
      <a:accent4>
        <a:srgbClr val="8C7B70"/>
      </a:accent4>
      <a:accent5>
        <a:srgbClr val="8FB08C"/>
      </a:accent5>
      <a:accent6>
        <a:srgbClr val="D19049"/>
      </a:accent6>
      <a:hlink>
        <a:srgbClr val="00A3D6"/>
      </a:hlink>
      <a:folHlink>
        <a:srgbClr val="694F07"/>
      </a:folHlink>
    </a:clrScheme>
    <a:fontScheme name="Civic">
      <a:majorFont>
        <a:latin typeface="Georgia"/>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eorgia"/>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Civic">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blipFill>
          <a:blip xmlns:r="http://schemas.openxmlformats.org/officeDocument/2006/relationships" r:embed="rId1">
            <a:duotone>
              <a:schemeClr val="phClr">
                <a:shade val="70000"/>
                <a:satMod val="115000"/>
              </a:schemeClr>
              <a:schemeClr val="phClr">
                <a:tint val="85000"/>
              </a:schemeClr>
            </a:duotone>
          </a:blip>
          <a:tile tx="0" ty="0" sx="85000" sy="85000" flip="none" algn="tl"/>
        </a:blipFill>
        <a:blipFill>
          <a:blip xmlns:r="http://schemas.openxmlformats.org/officeDocument/2006/relationships" r:embed="rId2">
            <a:duotone>
              <a:schemeClr val="phClr">
                <a:shade val="65000"/>
                <a:satMod val="115000"/>
              </a:schemeClr>
              <a:schemeClr val="phClr">
                <a:tint val="85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_dlc_DocId xmlns="ad323bad-e586-4add-a3cf-c0f0c5844b42">MJ2E24AJY6JM-2708-4096</_dlc_DocId>
    <_dlc_DocIdUrl xmlns="ad323bad-e586-4add-a3cf-c0f0c5844b42">
      <Url>http://dhhnet/departments/oph/cph/BFH/ASHP/_layouts/DocIdRedir.aspx?ID=MJ2E24AJY6JM-2708-4096</Url>
      <Description>MJ2E24AJY6JM-2708-4096</Description>
    </_dlc_DocIdUrl>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451078DABAD42B43A3F0E160211E2450" ma:contentTypeVersion="15" ma:contentTypeDescription="Create a new document." ma:contentTypeScope="" ma:versionID="d734f1951bf84f87cf56e485d35da094">
  <xsd:schema xmlns:xsd="http://www.w3.org/2001/XMLSchema" xmlns:xs="http://www.w3.org/2001/XMLSchema" xmlns:p="http://schemas.microsoft.com/office/2006/metadata/properties" xmlns:ns2="ad323bad-e586-4add-a3cf-c0f0c5844b42" targetNamespace="http://schemas.microsoft.com/office/2006/metadata/properties" ma:root="true" ma:fieldsID="e014c6c1b01ec52d68bb7789166fa1d3" ns2:_="">
    <xsd:import namespace="ad323bad-e586-4add-a3cf-c0f0c5844b42"/>
    <xsd:element name="properties">
      <xsd:complexType>
        <xsd:sequence>
          <xsd:element name="documentManagement">
            <xsd:complexType>
              <xsd:all>
                <xsd:element ref="ns2:_dlc_DocId" minOccurs="0"/>
                <xsd:element ref="ns2:_dlc_DocIdUrl" minOccurs="0"/>
                <xsd:element ref="ns2:_dlc_DocIdPersistId"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ad323bad-e586-4add-a3cf-c0f0c5844b42" elementFormDefault="qualified">
    <xsd:import namespace="http://schemas.microsoft.com/office/2006/documentManagement/types"/>
    <xsd:import namespace="http://schemas.microsoft.com/office/infopath/2007/PartnerControls"/>
    <xsd:element name="_dlc_DocId" ma:index="8" nillable="true" ma:displayName="Document ID Value" ma:description="The value of the document ID assigned to this item." ma:internalName="_dlc_DocId" ma:readOnly="true">
      <xsd:simpleType>
        <xsd:restriction base="dms:Text"/>
      </xsd:simpleType>
    </xsd:element>
    <xsd:element name="_dlc_DocIdUrl" ma:index="9" nillable="true" ma:displayName="Document ID" ma:description="Permanent link to this document." ma:hidden="true" ma:internalName="_dlc_DocIdUrl" ma:readOnly="true">
      <xsd:complexType>
        <xsd:complexContent>
          <xsd:extension base="dms:URL">
            <xsd:sequence>
              <xsd:element name="Url" type="dms:ValidUrl" minOccurs="0" nillable="true"/>
              <xsd:element name="Description" type="xsd:string" nillable="true"/>
            </xsd:sequence>
          </xsd:extension>
        </xsd:complexContent>
      </xsd:complexType>
    </xsd:element>
    <xsd:element name="_dlc_DocIdPersistId" ma:index="10" nillable="true" ma:displayName="Persist ID" ma:description="Keep ID on add." ma:hidden="true" ma:internalName="_dlc_DocIdPersistId" ma:readOnly="true">
      <xsd:simpleType>
        <xsd:restriction base="dms:Boolea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4.xml><?xml version="1.0" encoding="utf-8"?>
<?mso-contentType ?>
<spe:Receivers xmlns:spe="http://schemas.microsoft.com/sharepoint/events">
  <Receiver>
    <Name>Document ID Generator</Name>
    <Synchronization>Synchronous</Synchronization>
    <Type>10001</Type>
    <SequenceNumber>1000</SequenceNumber>
    <Assembly>Microsoft.Office.DocumentManagement, Version=14.0.0.0, Culture=neutral, PublicKeyToken=71e9bce111e9429c</Assembly>
    <Class>Microsoft.Office.DocumentManagement.Internal.DocIdHandler</Class>
    <Data/>
    <Filter/>
  </Receiver>
  <Receiver>
    <Name>Document ID Generator</Name>
    <Synchronization>Synchronous</Synchronization>
    <Type>10002</Type>
    <SequenceNumber>1001</SequenceNumber>
    <Assembly>Microsoft.Office.DocumentManagement, Version=14.0.0.0, Culture=neutral, PublicKeyToken=71e9bce111e9429c</Assembly>
    <Class>Microsoft.Office.DocumentManagement.Internal.DocIdHandler</Class>
    <Data/>
    <Filter/>
  </Receiver>
  <Receiver>
    <Name>Document ID Generator</Name>
    <Synchronization>Synchronous</Synchronization>
    <Type>10004</Type>
    <SequenceNumber>1002</SequenceNumber>
    <Assembly>Microsoft.Office.DocumentManagement, Version=14.0.0.0, Culture=neutral, PublicKeyToken=71e9bce111e9429c</Assembly>
    <Class>Microsoft.Office.DocumentManagement.Internal.DocIdHandler</Class>
    <Data/>
    <Filter/>
  </Receiver>
  <Receiver>
    <Name>Document ID Generator</Name>
    <Synchronization>Synchronous</Synchronization>
    <Type>10006</Type>
    <SequenceNumber>1003</SequenceNumber>
    <Assembly>Microsoft.Office.DocumentManagement, Version=14.0.0.0, Culture=neutral, PublicKeyToken=71e9bce111e9429c</Assembly>
    <Class>Microsoft.Office.DocumentManagement.Internal.DocIdHandler</Class>
    <Data/>
    <Filter/>
  </Receiver>
</spe:Receivers>
</file>

<file path=customXml/itemProps1.xml><?xml version="1.0" encoding="utf-8"?>
<ds:datastoreItem xmlns:ds="http://schemas.openxmlformats.org/officeDocument/2006/customXml" ds:itemID="{9AF5AE33-CEE9-4B50-8816-47288B175DC8}">
  <ds:schemaRefs>
    <ds:schemaRef ds:uri="http://schemas.microsoft.com/sharepoint/v3/contenttype/forms"/>
  </ds:schemaRefs>
</ds:datastoreItem>
</file>

<file path=customXml/itemProps2.xml><?xml version="1.0" encoding="utf-8"?>
<ds:datastoreItem xmlns:ds="http://schemas.openxmlformats.org/officeDocument/2006/customXml" ds:itemID="{EBFA0B05-649B-4099-8162-A7D4A4DFCA3F}">
  <ds:schemaRefs>
    <ds:schemaRef ds:uri="http://schemas.microsoft.com/office/2006/documentManagement/types"/>
    <ds:schemaRef ds:uri="http://schemas.openxmlformats.org/package/2006/metadata/core-properties"/>
    <ds:schemaRef ds:uri="http://purl.org/dc/dcmitype/"/>
    <ds:schemaRef ds:uri="http://schemas.microsoft.com/office/infopath/2007/PartnerControls"/>
    <ds:schemaRef ds:uri="http://purl.org/dc/elements/1.1/"/>
    <ds:schemaRef ds:uri="http://schemas.microsoft.com/office/2006/metadata/properties"/>
    <ds:schemaRef ds:uri="ad323bad-e586-4add-a3cf-c0f0c5844b42"/>
    <ds:schemaRef ds:uri="http://www.w3.org/XML/1998/namespace"/>
    <ds:schemaRef ds:uri="http://purl.org/dc/terms/"/>
  </ds:schemaRefs>
</ds:datastoreItem>
</file>

<file path=customXml/itemProps3.xml><?xml version="1.0" encoding="utf-8"?>
<ds:datastoreItem xmlns:ds="http://schemas.openxmlformats.org/officeDocument/2006/customXml" ds:itemID="{857FFAC1-D08E-427F-900B-AC22018BFE15}">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ad323bad-e586-4add-a3cf-c0f0c5844b42"/>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4.xml><?xml version="1.0" encoding="utf-8"?>
<ds:datastoreItem xmlns:ds="http://schemas.openxmlformats.org/officeDocument/2006/customXml" ds:itemID="{EFA1503E-4FCE-49E3-8F50-69430475EF5E}">
  <ds:schemaRefs>
    <ds:schemaRef ds:uri="http://schemas.microsoft.com/sharepoint/events"/>
  </ds:schemaRefs>
</ds:datastoreItem>
</file>

<file path=docProps/app.xml><?xml version="1.0" encoding="utf-8"?>
<Properties xmlns="http://schemas.openxmlformats.org/officeDocument/2006/extended-properties" xmlns:vt="http://schemas.openxmlformats.org/officeDocument/2006/docPropsVTypes">
  <Template/>
  <TotalTime>13433</TotalTime>
  <Words>1093</Words>
  <Application>Microsoft Office PowerPoint</Application>
  <PresentationFormat>On-screen Show (4:3)</PresentationFormat>
  <Paragraphs>86</Paragraphs>
  <Slides>39</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39</vt:i4>
      </vt:variant>
    </vt:vector>
  </HeadingPairs>
  <TitlesOfParts>
    <vt:vector size="44" baseType="lpstr">
      <vt:lpstr>Calibri</vt:lpstr>
      <vt:lpstr>Georgia</vt:lpstr>
      <vt:lpstr>Wingdings</vt:lpstr>
      <vt:lpstr>Wingdings 2</vt:lpstr>
      <vt:lpstr>Civic</vt:lpstr>
      <vt:lpstr>  LINKS   (Louisiana Immunization Network for Kids Statewide)  SCHOOL NURSE MODULE   </vt:lpstr>
      <vt:lpstr>Louisiana State Revised Statute 17:170</vt:lpstr>
      <vt:lpstr>What is needed to use LINKS School Nurse Module:</vt:lpstr>
      <vt:lpstr>LINKS School Nurse Timeline:</vt:lpstr>
      <vt:lpstr>PowerPoint Presentation</vt:lpstr>
      <vt:lpstr>Let’s begin – access the School Nurse Module at URL:</vt:lpstr>
      <vt:lpstr> On the home page, click on Login under the Main menu. </vt:lpstr>
      <vt:lpstr> Enter your Username and Password to login. </vt:lpstr>
      <vt:lpstr>PowerPoint Presentation</vt:lpstr>
      <vt:lpstr>PowerPoint Presentation</vt:lpstr>
      <vt:lpstr>PowerPoint Presentation</vt:lpstr>
      <vt:lpstr>PowerPoint Presentation</vt:lpstr>
      <vt:lpstr>If you have the Universal Certificate of the child, you can enter the SIIS Patient ID on the certificate in the field and click Search and it will bring the child’s record up for you.</vt:lpstr>
      <vt:lpstr>If you do not have the Universal Certificate with the SIIS Patient ID, enter the First Initial of the First Name &amp; Date of Birth of the child. Click Search.</vt:lpstr>
      <vt:lpstr>If there is a record in LINKS, it will appear under Patient Search Results. Click on the child’s record you are searching for to proceed. </vt:lpstr>
      <vt:lpstr>When the record is retrieved, be sure you have the correct Grade Level checked and Include on Reports then click Update. This will add the child to your school roster. </vt:lpstr>
      <vt:lpstr>  You will then click on Patient Search/Add and repeat the process until all your children are attached to your school. </vt:lpstr>
      <vt:lpstr>PowerPoint Presentation</vt:lpstr>
      <vt:lpstr>If the patient is not in LINKS, check the box on bottom left labeled “Check here if adding a new patient.”  (You will notice required fields are highlighted in red.) </vt:lpstr>
      <vt:lpstr> Enter the child’s information and click Search. LINKS will then search one more time before adding your entry to LINKS. You must enter all of the required fields with red text next to them before proceeding.  (Note: When filling out the address, entering the Zip Code will auto populate the city &amp; state.)   </vt:lpstr>
      <vt:lpstr>A message box stating “Before adding, check to make sure the patient you want to add is not listed in the Patient Search Results” will appear. Click OK and click Add Patient. </vt:lpstr>
      <vt:lpstr>Before continuing, you must select the child’s Race and Sex. LINKS will not allow you to proceed without entering this information.</vt:lpstr>
      <vt:lpstr>You must also hit Add to save the child’s Address information. Finally, specify a Phone Use Code and hit Add to save their phone number.   </vt:lpstr>
      <vt:lpstr>When the Address and Phone Number are properly added, they will be displayed underneath each section. You may then hit Save to add your patient to LINKS. </vt:lpstr>
      <vt:lpstr> To complete addition of the child to your school roster, you will check Include on Reports and Update.</vt:lpstr>
      <vt:lpstr>PowerPoint Presentation</vt:lpstr>
      <vt:lpstr>If the parent is claiming an exemption for Medical or Religious reasons or because they Dissent for philosophical reasons, please indicate it by selecting the appropriate button before selecting Update to save the child to your roster.</vt:lpstr>
      <vt:lpstr>PowerPoint Presentation</vt:lpstr>
      <vt:lpstr>PowerPoint Presentation</vt:lpstr>
      <vt:lpstr>PowerPoint Presentation</vt:lpstr>
      <vt:lpstr>Action Report</vt:lpstr>
      <vt:lpstr>Go to Reports &gt; School Reports &gt; Select Action Report. </vt:lpstr>
      <vt:lpstr>Select your Series: Either “PREK – FIFTH GRADE 4:3:2:3:2” OR “SIXTH – 12TH GRADE” based on the grade levels you are working with at that time. </vt:lpstr>
      <vt:lpstr> Select the Grade(s) you wish to run your report on and then hit Select:  </vt:lpstr>
      <vt:lpstr>  Your Action Report will show each student that needs Recommended Vaccinations including Recommended Date, Minimum Valid Date, &amp; Status.</vt:lpstr>
      <vt:lpstr>PowerPoint Presentation</vt:lpstr>
      <vt:lpstr>LINKS now provides support chat from the home page! This is the fastest place to get help.</vt:lpstr>
      <vt:lpstr>If you have an urgent question that chat is unable to answer or need assistance with another issue related to immunizations, please contact your Regional Immunization Consultant. Their information is located at the bottom of the LINKS homepage. </vt:lpstr>
      <vt:lpstr>PowerPoint Presentation</vt:lpstr>
    </vt:vector>
  </TitlesOfParts>
  <Company>Microsoft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LINKS CHILD CARE MODULE</dc:title>
  <dc:creator>jlgreene</dc:creator>
  <cp:lastModifiedBy>Judi</cp:lastModifiedBy>
  <cp:revision>148</cp:revision>
  <cp:lastPrinted>2014-03-12T20:22:02Z</cp:lastPrinted>
  <dcterms:created xsi:type="dcterms:W3CDTF">2014-03-12T19:53:26Z</dcterms:created>
  <dcterms:modified xsi:type="dcterms:W3CDTF">2022-09-22T15:11:13Z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dlc_DocIdItemGuid">
    <vt:lpwstr>5ead867c-c448-427e-9cb0-9920122f6c62</vt:lpwstr>
  </property>
  <property fmtid="{D5CDD505-2E9C-101B-9397-08002B2CF9AE}" pid="3" name="ContentTypeId">
    <vt:lpwstr>0x010100451078DABAD42B43A3F0E160211E2450</vt:lpwstr>
  </property>
</Properties>
</file>